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9" r:id="rId15"/>
    <p:sldId id="269" r:id="rId16"/>
    <p:sldId id="270" r:id="rId17"/>
    <p:sldId id="271" r:id="rId18"/>
    <p:sldId id="272" r:id="rId19"/>
    <p:sldId id="273" r:id="rId20"/>
    <p:sldId id="281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2781"/>
    <a:srgbClr val="552579"/>
    <a:srgbClr val="FF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do-nagr.edu.yar.r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0"/>
            <a:ext cx="9108504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5832648" cy="5400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ПУБЛИЧНЫЙ ДОКЛАД ДИРЕКТОРА МУНИЦИПАЛЬНОГО УЧРЕЖДЕНИЯ ДОПОЛНИТЕЛЬНОГО ОБРАЗОВАНИЯ  НАГОРЬЕВСКОГО ЦЕНТРА ДЕТСКОГО ТВОРЧЕСТВА </a:t>
            </a:r>
          </a:p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 2022 ГОД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908720"/>
            <a:ext cx="7560840" cy="5040560"/>
          </a:xfrm>
        </p:spPr>
        <p:txBody>
          <a:bodyPr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Результаты итоговой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аттестации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обучающихся 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объединений МУ ДО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Нагорьевского ЦДТ 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2021-2022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учебного года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ru-RU" sz="1800" b="1" dirty="0">
                <a:latin typeface="Monotype Corsiva" panose="03010101010201010101" pitchFamily="66" charset="0"/>
              </a:rPr>
              <a:t> </a:t>
            </a:r>
            <a:endParaRPr lang="ru-RU" sz="1800" b="1" dirty="0" smtClean="0">
              <a:latin typeface="Monotype Corsiva" panose="03010101010201010101" pitchFamily="66" charset="0"/>
            </a:endParaRPr>
          </a:p>
          <a:p>
            <a:endParaRPr lang="ru-RU" sz="1800" dirty="0">
              <a:latin typeface="Monotype Corsiva" panose="03010101010201010101" pitchFamily="66" charset="0"/>
            </a:endParaRPr>
          </a:p>
          <a:p>
            <a:pPr algn="ctr"/>
            <a:r>
              <a:rPr lang="ru-RU" sz="1800" dirty="0">
                <a:latin typeface="Monotype Corsiva" panose="03010101010201010101" pitchFamily="66" charset="0"/>
              </a:rPr>
              <a:t>Итого обучающихся в 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2021-2022 </a:t>
            </a:r>
            <a:r>
              <a:rPr lang="ru-RU" sz="1800" dirty="0">
                <a:solidFill>
                  <a:srgbClr val="FF0000"/>
                </a:solidFill>
                <a:latin typeface="Monotype Corsiva" panose="03010101010201010101" pitchFamily="66" charset="0"/>
              </a:rPr>
              <a:t>учебном году 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448 </a:t>
            </a:r>
            <a:r>
              <a:rPr lang="ru-RU" sz="1800" dirty="0">
                <a:latin typeface="Monotype Corsiva" panose="03010101010201010101" pitchFamily="66" charset="0"/>
              </a:rPr>
              <a:t>человек из них: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                  - </a:t>
            </a:r>
            <a:r>
              <a:rPr lang="ru-RU" sz="1800" dirty="0">
                <a:latin typeface="Monotype Corsiva" panose="03010101010201010101" pitchFamily="66" charset="0"/>
              </a:rPr>
              <a:t>полностью освоивших образовательную программу - </a:t>
            </a:r>
            <a:r>
              <a:rPr lang="ru-RU" sz="1800" dirty="0" smtClean="0">
                <a:latin typeface="Monotype Corsiva" panose="03010101010201010101" pitchFamily="66" charset="0"/>
              </a:rPr>
              <a:t> 412 человек (92%);</a:t>
            </a:r>
            <a:endParaRPr lang="ru-RU" sz="1800" dirty="0"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latin typeface="Monotype Corsiva" panose="03010101010201010101" pitchFamily="66" charset="0"/>
              </a:rPr>
              <a:t>                  - </a:t>
            </a:r>
            <a:r>
              <a:rPr lang="ru-RU" sz="1800" dirty="0">
                <a:latin typeface="Monotype Corsiva" panose="03010101010201010101" pitchFamily="66" charset="0"/>
              </a:rPr>
              <a:t>освоивших программу в необходимой степени – </a:t>
            </a:r>
            <a:r>
              <a:rPr lang="ru-RU" sz="1800" dirty="0" smtClean="0">
                <a:latin typeface="Monotype Corsiva" panose="03010101010201010101" pitchFamily="66" charset="0"/>
              </a:rPr>
              <a:t>36 </a:t>
            </a:r>
            <a:r>
              <a:rPr lang="ru-RU" sz="1800" dirty="0">
                <a:latin typeface="Monotype Corsiva" panose="03010101010201010101" pitchFamily="66" charset="0"/>
              </a:rPr>
              <a:t>человек </a:t>
            </a:r>
            <a:r>
              <a:rPr lang="ru-RU" sz="1800" dirty="0" smtClean="0">
                <a:latin typeface="Monotype Corsiva" panose="03010101010201010101" pitchFamily="66" charset="0"/>
              </a:rPr>
              <a:t>(</a:t>
            </a:r>
            <a:r>
              <a:rPr lang="ru-RU" sz="1800" dirty="0">
                <a:latin typeface="Monotype Corsiva" panose="03010101010201010101" pitchFamily="66" charset="0"/>
              </a:rPr>
              <a:t>8</a:t>
            </a:r>
            <a:r>
              <a:rPr lang="ru-RU" sz="1800" dirty="0" smtClean="0">
                <a:latin typeface="Monotype Corsiva" panose="03010101010201010101" pitchFamily="66" charset="0"/>
              </a:rPr>
              <a:t>%);</a:t>
            </a:r>
            <a:endParaRPr lang="ru-RU" sz="1800" dirty="0"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latin typeface="Monotype Corsiva" panose="03010101010201010101" pitchFamily="66" charset="0"/>
              </a:rPr>
              <a:t>                  - </a:t>
            </a:r>
            <a:r>
              <a:rPr lang="ru-RU" sz="1800" dirty="0">
                <a:latin typeface="Monotype Corsiva" panose="03010101010201010101" pitchFamily="66" charset="0"/>
              </a:rPr>
              <a:t>не освоивших программу  - 0 человек (0%).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5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16632"/>
            <a:ext cx="8640960" cy="65527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Условия осуществления образовательного процесса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fontAlgn="base"/>
            <a:r>
              <a:rPr lang="ru-RU" sz="1800" dirty="0">
                <a:latin typeface="Monotype Corsiva" panose="03010101010201010101" pitchFamily="66" charset="0"/>
              </a:rPr>
              <a:t>    </a:t>
            </a:r>
            <a:endParaRPr lang="ru-RU" sz="1000" dirty="0">
              <a:latin typeface="Monotype Corsiva" panose="03010101010201010101" pitchFamily="66" charset="0"/>
            </a:endParaRPr>
          </a:p>
          <a:p>
            <a:pPr lvl="0" algn="just"/>
            <a:r>
              <a:rPr lang="ru-RU" sz="1800" dirty="0">
                <a:latin typeface="Monotype Corsiva" panose="03010101010201010101" pitchFamily="66" charset="0"/>
              </a:rPr>
              <a:t>Нагорьевский ЦДТ  работает по графику пятидневной недели. Выходные дни: суббота, воскресенье.</a:t>
            </a:r>
          </a:p>
          <a:p>
            <a:pPr lvl="0" algn="ctr"/>
            <a:r>
              <a:rPr lang="ru-RU" sz="1800" dirty="0">
                <a:latin typeface="Monotype Corsiva" panose="03010101010201010101" pitchFamily="66" charset="0"/>
              </a:rPr>
              <a:t> График и режим работы </a:t>
            </a:r>
            <a:r>
              <a:rPr lang="ru-RU" sz="1800" dirty="0" smtClean="0">
                <a:latin typeface="Monotype Corsiva" panose="03010101010201010101" pitchFamily="66" charset="0"/>
              </a:rPr>
              <a:t>администрации</a:t>
            </a:r>
          </a:p>
          <a:p>
            <a:pPr lvl="0" algn="ctr"/>
            <a:endParaRPr lang="ru-RU" sz="1800" dirty="0">
              <a:latin typeface="Monotype Corsiva" panose="03010101010201010101" pitchFamily="66" charset="0"/>
            </a:endParaRPr>
          </a:p>
          <a:p>
            <a:pPr lvl="0" algn="ctr"/>
            <a:endParaRPr lang="ru-RU" sz="1800" dirty="0" smtClean="0">
              <a:latin typeface="Monotype Corsiva" panose="03010101010201010101" pitchFamily="66" charset="0"/>
            </a:endParaRPr>
          </a:p>
          <a:p>
            <a:pPr lvl="0" algn="ctr"/>
            <a:endParaRPr lang="ru-RU" sz="1800" dirty="0">
              <a:latin typeface="Monotype Corsiva" panose="03010101010201010101" pitchFamily="66" charset="0"/>
            </a:endParaRPr>
          </a:p>
          <a:p>
            <a:pPr lvl="0" algn="ctr"/>
            <a:endParaRPr lang="ru-RU" sz="1800" dirty="0" smtClean="0">
              <a:latin typeface="Monotype Corsiva" panose="03010101010201010101" pitchFamily="66" charset="0"/>
            </a:endParaRPr>
          </a:p>
          <a:p>
            <a:pPr lvl="0" algn="ctr"/>
            <a:endParaRPr lang="ru-RU" sz="1800" dirty="0">
              <a:latin typeface="Monotype Corsiva" panose="03010101010201010101" pitchFamily="66" charset="0"/>
            </a:endParaRPr>
          </a:p>
          <a:p>
            <a:pPr lvl="0" algn="ctr"/>
            <a:endParaRPr lang="ru-RU" sz="1800" dirty="0" smtClean="0">
              <a:latin typeface="Monotype Corsiva" panose="03010101010201010101" pitchFamily="66" charset="0"/>
            </a:endParaRPr>
          </a:p>
          <a:p>
            <a:pPr lvl="0" algn="ctr"/>
            <a:endParaRPr lang="ru-RU" sz="1800" dirty="0">
              <a:latin typeface="Monotype Corsiva" panose="03010101010201010101" pitchFamily="66" charset="0"/>
            </a:endParaRPr>
          </a:p>
          <a:p>
            <a:pPr lvl="0" algn="ctr"/>
            <a:endParaRPr lang="ru-RU" sz="1800" dirty="0"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611743"/>
              </p:ext>
            </p:extLst>
          </p:nvPr>
        </p:nvGraphicFramePr>
        <p:xfrm>
          <a:off x="1835696" y="2204864"/>
          <a:ext cx="5411470" cy="19477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05735"/>
                <a:gridCol w="2705735"/>
              </a:tblGrid>
              <a:tr h="36004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День 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недели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Часы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  работы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Понедельник-четверг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Пятница</a:t>
                      </a: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Перерыв на обед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8.00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ч. – 16.15 ч.</a:t>
                      </a: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8.00 ч. – 16.00 ч.</a:t>
                      </a: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12.00 ч. – 13.00 ч.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Понедельник 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– Пятница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работа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объединений по расписанию 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Суббота 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- Воскресенье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выходной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7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7385"/>
            <a:ext cx="9144000" cy="6857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476672"/>
            <a:ext cx="8352928" cy="6192688"/>
          </a:xfrm>
        </p:spPr>
        <p:txBody>
          <a:bodyPr>
            <a:norm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Для обслуживающего и учебно - вспомогательного персонала устанавливается пятидневная рабочая неделя в соответствии с графиками работы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Режим рабочей недели педагогов дополнительного образования определяется: педагогической нагрузкой, согласно тарификации и расписанию занятий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Учебный год начинается с  1 сентября, заканчивается 31 мая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В случае если дата начала учебного года приходится на выходной или нерабочий праздничный день, учебный год  начинается в первый рабочий день после  указанной даты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Продолжительность учебного занятия – в соответствии с санитарно-гигиеническими правилами и нормативами,  но не более 45 минут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Перемена между занятиями устанавливается продолжительностью в 10 минут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Расписание занятий составляется для создания наиболее благоприятного режима труда и отдыха обучающихся администрацией учреждения по представлению педагогических работников с учётом, возрастных особенностей детей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В период осенних и весенних  школьных каникул работа учреждения осуществляется в соответствии с образовательными программами и планами организационно-массовой работы.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800" dirty="0" smtClean="0">
              <a:latin typeface="Monotype Corsiva" panose="03010101010201010101" pitchFamily="66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800" dirty="0"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3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5A27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Материально – техническое обеспечение</a:t>
            </a:r>
            <a:endParaRPr lang="ru-RU" sz="2800" dirty="0" smtClean="0">
              <a:solidFill>
                <a:srgbClr val="5A27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ru-RU" b="1" dirty="0" smtClean="0">
                <a:solidFill>
                  <a:srgbClr val="5A2781"/>
                </a:solidFill>
              </a:rPr>
              <a:t> </a:t>
            </a:r>
            <a:endParaRPr lang="ru-RU" dirty="0" smtClean="0">
              <a:solidFill>
                <a:srgbClr val="5A2781"/>
              </a:solidFill>
            </a:endParaRPr>
          </a:p>
          <a:p>
            <a:r>
              <a:rPr lang="ru-RU" sz="1800" dirty="0" smtClean="0">
                <a:latin typeface="Monotype Corsiva" panose="03010101010201010101" pitchFamily="66" charset="0"/>
              </a:rPr>
              <a:t>Нагорьевский </a:t>
            </a:r>
            <a:r>
              <a:rPr lang="ru-RU" sz="1800" dirty="0">
                <a:latin typeface="Monotype Corsiva" panose="03010101010201010101" pitchFamily="66" charset="0"/>
              </a:rPr>
              <a:t>центр детского творчества является сельским учреждением дополнительного образования детей</a:t>
            </a:r>
            <a:r>
              <a:rPr lang="ru-RU" sz="1800" b="1" dirty="0">
                <a:latin typeface="Monotype Corsiva" panose="03010101010201010101" pitchFamily="66" charset="0"/>
              </a:rPr>
              <a:t>.  </a:t>
            </a:r>
            <a:r>
              <a:rPr lang="ru-RU" sz="1800" dirty="0">
                <a:latin typeface="Monotype Corsiva" panose="03010101010201010101" pitchFamily="66" charset="0"/>
              </a:rPr>
              <a:t>Учреждение не имеет своего здания, поэтому для организации и ведения образовательного процесса используются учебные кабинеты и  помещения  пяти образовательных учреждений городского округа города Переславля – Залесского на основании договоров безвозмездного пользования  недвижимым имуществом: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6990"/>
              </p:ext>
            </p:extLst>
          </p:nvPr>
        </p:nvGraphicFramePr>
        <p:xfrm>
          <a:off x="827582" y="2564904"/>
          <a:ext cx="7704857" cy="343509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43389"/>
                <a:gridCol w="1832877"/>
                <a:gridCol w="2232248"/>
                <a:gridCol w="955791"/>
                <a:gridCol w="979711"/>
                <a:gridCol w="116084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№ п/п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Образовательная организация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Адрес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Количество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занимаемых помещений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Спортив-ный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зал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Общая занимаемая </a:t>
                      </a:r>
                      <a:r>
                        <a:rPr lang="en-US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S</a:t>
                      </a: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 (кв.м)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МОУ Нагорьевская СШ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с. Нагорье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ул. Запрудная,2 Б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9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639,30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2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МДОУ Нагорьевский детский сад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с. Нагорье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ул. Адмирала </a:t>
                      </a:r>
                      <a:r>
                        <a:rPr lang="ru-RU" sz="1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Спиридова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, 12 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63,0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3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МОУ Дубковская СШ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пос. Дубки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ул. Клубная, 1 А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5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263,7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4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МОУ Купанская СШ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с. Купанское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Советская, д.1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148,1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5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Новская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 ОШ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с. Новое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ул. Школьная, д. 102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onotype Corsiva" panose="03010101010201010101" pitchFamily="66" charset="0"/>
                        </a:rPr>
                        <a:t>197,30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onotype Corsiva" panose="03010101010201010101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3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512" y="0"/>
            <a:ext cx="9180512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16632"/>
            <a:ext cx="8712968" cy="66247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1600" dirty="0" smtClean="0">
                <a:latin typeface="Monotype Corsiva" panose="03010101010201010101" pitchFamily="66" charset="0"/>
              </a:rPr>
              <a:t>    Здания </a:t>
            </a:r>
            <a:r>
              <a:rPr lang="ru-RU" sz="1600" dirty="0">
                <a:latin typeface="Monotype Corsiva" panose="03010101010201010101" pitchFamily="66" charset="0"/>
              </a:rPr>
              <a:t>имеют все виды благоустройства: водопровод, центральное и индивидуальное отопление и т.д. Все здания оснащены пожарной сигнализацией, огнетушителями, дымовыми извещателями, системой видеонаблюдения, тревожной кнопкой и т.д. Ежегодно к началу учебного года Учреждение проходит проверку готовности к новому учебному году. По результатам, которой составляется акт. В </a:t>
            </a:r>
            <a:r>
              <a:rPr lang="ru-RU" sz="1600" dirty="0" smtClean="0">
                <a:latin typeface="Monotype Corsiva" panose="03010101010201010101" pitchFamily="66" charset="0"/>
              </a:rPr>
              <a:t>2022 </a:t>
            </a:r>
            <a:r>
              <a:rPr lang="ru-RU" sz="1600" dirty="0">
                <a:latin typeface="Monotype Corsiva" panose="03010101010201010101" pitchFamily="66" charset="0"/>
              </a:rPr>
              <a:t>году приёмка  прошла без замечаний. Все помещения Нагорьевского ЦДТ  отвечают действующим нормам санитарных правил, пожарной безопасности.  </a:t>
            </a:r>
          </a:p>
          <a:p>
            <a:pPr algn="just"/>
            <a:r>
              <a:rPr lang="ru-RU" sz="1600" dirty="0" smtClean="0">
                <a:latin typeface="Monotype Corsiva" panose="03010101010201010101" pitchFamily="66" charset="0"/>
              </a:rPr>
              <a:t>    В </a:t>
            </a:r>
            <a:r>
              <a:rPr lang="ru-RU" sz="1600" dirty="0">
                <a:latin typeface="Monotype Corsiva" panose="03010101010201010101" pitchFamily="66" charset="0"/>
              </a:rPr>
              <a:t>учреждении создана материальная база, позволяющая полноценно реализовать имеющиеся дополнительные общеобразовательные программы по всем направлениям. </a:t>
            </a:r>
          </a:p>
          <a:p>
            <a:pPr algn="just"/>
            <a:r>
              <a:rPr lang="ru-RU" sz="1600" dirty="0">
                <a:latin typeface="Monotype Corsiva" panose="03010101010201010101" pitchFamily="66" charset="0"/>
              </a:rPr>
              <a:t>Для образовательного процесса имеются </a:t>
            </a:r>
            <a:r>
              <a:rPr lang="ru-RU" sz="1600" dirty="0" smtClean="0">
                <a:latin typeface="Monotype Corsiva" panose="03010101010201010101" pitchFamily="66" charset="0"/>
              </a:rPr>
              <a:t>компьютеры в </a:t>
            </a:r>
            <a:r>
              <a:rPr lang="ru-RU" sz="1600" dirty="0">
                <a:latin typeface="Monotype Corsiva" panose="03010101010201010101" pitchFamily="66" charset="0"/>
              </a:rPr>
              <a:t>количестве </a:t>
            </a:r>
            <a:r>
              <a:rPr lang="ru-RU" sz="1600" dirty="0" smtClean="0">
                <a:latin typeface="Monotype Corsiva" panose="03010101010201010101" pitchFamily="66" charset="0"/>
              </a:rPr>
              <a:t>3 </a:t>
            </a:r>
            <a:r>
              <a:rPr lang="ru-RU" sz="1600" dirty="0">
                <a:latin typeface="Monotype Corsiva" panose="03010101010201010101" pitchFamily="66" charset="0"/>
              </a:rPr>
              <a:t>единицы. Учреждение подключено к </a:t>
            </a:r>
            <a:r>
              <a:rPr lang="ru-RU" sz="1600" dirty="0" smtClean="0">
                <a:latin typeface="Monotype Corsiva" panose="03010101010201010101" pitchFamily="66" charset="0"/>
              </a:rPr>
              <a:t>сети </a:t>
            </a:r>
            <a:r>
              <a:rPr lang="ru-RU" sz="1600" dirty="0">
                <a:latin typeface="Monotype Corsiva" panose="03010101010201010101" pitchFamily="66" charset="0"/>
              </a:rPr>
              <a:t>И</a:t>
            </a:r>
            <a:r>
              <a:rPr lang="ru-RU" sz="1600" dirty="0" smtClean="0">
                <a:latin typeface="Monotype Corsiva" panose="03010101010201010101" pitchFamily="66" charset="0"/>
              </a:rPr>
              <a:t>нтернет</a:t>
            </a:r>
            <a:r>
              <a:rPr lang="ru-RU" sz="1600" dirty="0">
                <a:latin typeface="Monotype Corsiva" panose="03010101010201010101" pitchFamily="66" charset="0"/>
              </a:rPr>
              <a:t>: тип подключения – модем, скорость подключения – 10 мбит/с.</a:t>
            </a:r>
          </a:p>
          <a:p>
            <a:pPr algn="just"/>
            <a:r>
              <a:rPr lang="ru-RU" sz="1600" dirty="0">
                <a:latin typeface="Monotype Corsiva" panose="03010101010201010101" pitchFamily="66" charset="0"/>
              </a:rPr>
              <a:t>Центр детского творчества имеет собственный сайт в сети Интернет:</a:t>
            </a:r>
          </a:p>
          <a:p>
            <a:pPr algn="just"/>
            <a:r>
              <a:rPr lang="ru-RU" sz="1600" u="sng" dirty="0">
                <a:latin typeface="Monotype Corsiva" panose="03010101010201010101" pitchFamily="66" charset="0"/>
                <a:hlinkClick r:id="rId3"/>
              </a:rPr>
              <a:t>https://cdo-nagr.edu.yar.ru/</a:t>
            </a:r>
            <a:endParaRPr lang="ru-RU" sz="1600" dirty="0">
              <a:latin typeface="Monotype Corsiva" panose="03010101010201010101" pitchFamily="66" charset="0"/>
            </a:endParaRPr>
          </a:p>
          <a:p>
            <a:pPr algn="just"/>
            <a:r>
              <a:rPr lang="ru-RU" sz="1600" dirty="0">
                <a:latin typeface="Monotype Corsiva" panose="03010101010201010101" pitchFamily="66" charset="0"/>
              </a:rPr>
              <a:t> </a:t>
            </a:r>
            <a:r>
              <a:rPr lang="ru-RU" sz="16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Заключение </a:t>
            </a:r>
            <a:r>
              <a:rPr lang="ru-RU" sz="1600" b="1" dirty="0">
                <a:solidFill>
                  <a:srgbClr val="00B050"/>
                </a:solidFill>
                <a:latin typeface="Monotype Corsiva" panose="03010101010201010101" pitchFamily="66" charset="0"/>
              </a:rPr>
              <a:t>договоров в </a:t>
            </a:r>
            <a:r>
              <a:rPr lang="ru-RU" sz="16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2022 </a:t>
            </a:r>
            <a:r>
              <a:rPr lang="ru-RU" sz="1600" b="1" dirty="0">
                <a:solidFill>
                  <a:srgbClr val="00B050"/>
                </a:solidFill>
                <a:latin typeface="Monotype Corsiva" panose="03010101010201010101" pitchFamily="66" charset="0"/>
              </a:rPr>
              <a:t>году</a:t>
            </a:r>
            <a:endParaRPr lang="ru-RU" sz="1600" dirty="0">
              <a:solidFill>
                <a:srgbClr val="00B050"/>
              </a:solidFill>
              <a:latin typeface="Monotype Corsiva" panose="03010101010201010101" pitchFamily="66" charset="0"/>
            </a:endParaRPr>
          </a:p>
          <a:p>
            <a:pPr algn="just"/>
            <a:r>
              <a:rPr lang="ru-RU" sz="1600" dirty="0">
                <a:latin typeface="Monotype Corsiva" panose="03010101010201010101" pitchFamily="66" charset="0"/>
              </a:rPr>
              <a:t> 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</a:t>
            </a:r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на обслуживание ИТС программы 1С Предприятие –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35700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консультации, внедрение и обучение по программе 1С «Зарплата для бюджетных учреждений» - 6318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приобретение канцелярских  товаров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– 7268,40</a:t>
            </a:r>
            <a:endParaRPr lang="ru-RU" sz="1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проведение оценки технического состояния компьютерной и оргтехники – 2400, утилизация оргтехники - 210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приобретение журналов учета работы педагога ДО - 1232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</a:t>
            </a:r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на периодический медицинский осмотр сотрудников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– 4136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приобретение картриджей - 3500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</a:t>
            </a:r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на заправку картриджей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– 2000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Договора </a:t>
            </a:r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на обучение КПК –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4300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хоз. товары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– 3396,23</a:t>
            </a:r>
            <a:endParaRPr lang="ru-RU" sz="1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ремонт компьютера - 6650</a:t>
            </a:r>
            <a:endParaRPr lang="ru-RU" sz="1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just"/>
            <a:r>
              <a:rPr lang="ru-RU" sz="1600" dirty="0">
                <a:solidFill>
                  <a:srgbClr val="C00000"/>
                </a:solidFill>
                <a:latin typeface="Monotype Corsiva" panose="03010101010201010101" pitchFamily="66" charset="0"/>
              </a:rPr>
              <a:t>Внебюджет: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оказание услуг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связи – 22320</a:t>
            </a:r>
            <a:endParaRPr lang="ru-RU" sz="1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приобретение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канцелярских  товаров – 32523,27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</a:t>
            </a:r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на приобретение спортивного инвентаря для объединений физкультурно-спортивной направленности –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47891</a:t>
            </a:r>
            <a:endParaRPr lang="ru-RU" sz="1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 на программный продукт «</a:t>
            </a:r>
            <a:r>
              <a:rPr lang="en-US" sz="1600" dirty="0" err="1">
                <a:solidFill>
                  <a:srgbClr val="FF0000"/>
                </a:solidFill>
                <a:latin typeface="Monotype Corsiva" panose="03010101010201010101" pitchFamily="66" charset="0"/>
              </a:rPr>
              <a:t>Dr</a:t>
            </a:r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.</a:t>
            </a:r>
            <a:r>
              <a:rPr lang="en-US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Web</a:t>
            </a:r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»-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2500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</a:t>
            </a:r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на обслуживание ИТС программы 1С Предприятие –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18375</a:t>
            </a:r>
            <a:endParaRPr lang="ru-RU" sz="1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приобретение </a:t>
            </a:r>
            <a:r>
              <a:rPr lang="ru-RU" sz="1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программы ЭС «Образование» Тариф базовый 12 мес. - 17910</a:t>
            </a:r>
            <a:endParaRPr lang="ru-RU" sz="1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заправку картриджей </a:t>
            </a:r>
            <a:r>
              <a:rPr lang="ru-RU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– 2000</a:t>
            </a:r>
            <a:endParaRPr lang="ru-RU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</a:t>
            </a:r>
            <a:r>
              <a:rPr lang="ru-RU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приобретение спортивной одежды с логотипом (добровольное пожертвование) – 38000</a:t>
            </a:r>
          </a:p>
          <a:p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приобретение картриджей </a:t>
            </a:r>
            <a:r>
              <a:rPr lang="ru-RU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, чернил -  5100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приобретение струн для гитары №1 – 450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приобретение развивающих наборов «Умные колокольчики» - 1936</a:t>
            </a:r>
            <a:endParaRPr lang="ru-RU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Договор на КПК </a:t>
            </a: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– </a:t>
            </a:r>
            <a:r>
              <a:rPr lang="ru-RU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1400</a:t>
            </a:r>
            <a:endParaRPr lang="ru-RU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0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99392"/>
            <a:ext cx="9144000" cy="69573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16632"/>
            <a:ext cx="8784976" cy="6741368"/>
          </a:xfrm>
        </p:spPr>
        <p:txBody>
          <a:bodyPr/>
          <a:lstStyle/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      Центр </a:t>
            </a:r>
            <a:r>
              <a:rPr lang="ru-RU" sz="1800" dirty="0">
                <a:latin typeface="Monotype Corsiva" panose="03010101010201010101" pitchFamily="66" charset="0"/>
              </a:rPr>
              <a:t>детского творчества, как учреждение дополнительного образования, способен оперативно реагировать на социально-экономические и культурные изменения в обществе и удовлетворять возрастающие запросы населения на потребности детей и их родителей в разнообразных формах. Качество образования напрямую зависит от кадрового потенциала, его квалификации и профессионализма.  </a:t>
            </a:r>
          </a:p>
          <a:p>
            <a:r>
              <a:rPr lang="ru-RU" sz="1800" b="1" dirty="0">
                <a:solidFill>
                  <a:srgbClr val="5A2781"/>
                </a:solidFill>
                <a:latin typeface="Monotype Corsiva" panose="03010101010201010101" pitchFamily="66" charset="0"/>
              </a:rPr>
              <a:t>Штатное расписание МУ ДО Нагорьевский ЦДТ в </a:t>
            </a:r>
            <a:r>
              <a:rPr lang="ru-RU" sz="1800" b="1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2022 году</a:t>
            </a:r>
            <a:endParaRPr lang="ru-RU" sz="1800" dirty="0">
              <a:solidFill>
                <a:srgbClr val="5A2781"/>
              </a:solidFill>
              <a:latin typeface="Monotype Corsiva" panose="03010101010201010101" pitchFamily="66" charset="0"/>
            </a:endParaRPr>
          </a:p>
          <a:p>
            <a:r>
              <a:rPr lang="ru-RU" sz="1800" dirty="0">
                <a:latin typeface="Monotype Corsiva" panose="03010101010201010101" pitchFamily="66" charset="0"/>
              </a:rPr>
              <a:t>Всего штатных единиц- 8:  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Директор – 1;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Методист -1; 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Педагог дополнительного образования– 5; 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Уборщик служебных помещений - 1.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 </a:t>
            </a:r>
            <a:r>
              <a:rPr lang="ru-RU" sz="1800" b="1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Основные работники:</a:t>
            </a:r>
            <a:endParaRPr lang="ru-RU" sz="1800" dirty="0" smtClean="0">
              <a:solidFill>
                <a:srgbClr val="5A2781"/>
              </a:solidFill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latin typeface="Monotype Corsiva" panose="03010101010201010101" pitchFamily="66" charset="0"/>
              </a:rPr>
              <a:t>Директор – 1 человек;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Методист </a:t>
            </a:r>
            <a:r>
              <a:rPr lang="ru-RU" sz="1800" dirty="0">
                <a:latin typeface="Monotype Corsiva" panose="03010101010201010101" pitchFamily="66" charset="0"/>
              </a:rPr>
              <a:t>– 2 человека по 0,5 ставки (1 человек находится в декретном отпуске с 18.09.2021 по </a:t>
            </a:r>
            <a:r>
              <a:rPr lang="ru-RU" sz="1800" dirty="0" smtClean="0">
                <a:latin typeface="Monotype Corsiva" panose="03010101010201010101" pitchFamily="66" charset="0"/>
              </a:rPr>
              <a:t>03.07.2024).</a:t>
            </a:r>
            <a:endParaRPr lang="ru-RU" sz="1800" dirty="0">
              <a:latin typeface="Monotype Corsiva" panose="03010101010201010101" pitchFamily="66" charset="0"/>
            </a:endParaRPr>
          </a:p>
          <a:p>
            <a:r>
              <a:rPr lang="ru-RU" sz="1800" b="1" dirty="0">
                <a:solidFill>
                  <a:srgbClr val="5A2781"/>
                </a:solidFill>
                <a:latin typeface="Monotype Corsiva" panose="03010101010201010101" pitchFamily="66" charset="0"/>
              </a:rPr>
              <a:t>Внешние совместители:</a:t>
            </a:r>
            <a:endParaRPr lang="ru-RU" sz="1800" dirty="0">
              <a:solidFill>
                <a:srgbClr val="5A2781"/>
              </a:solidFill>
              <a:latin typeface="Monotype Corsiva" panose="03010101010201010101" pitchFamily="66" charset="0"/>
            </a:endParaRPr>
          </a:p>
          <a:p>
            <a:r>
              <a:rPr lang="ru-RU" sz="1800" dirty="0">
                <a:latin typeface="Monotype Corsiva" panose="03010101010201010101" pitchFamily="66" charset="0"/>
              </a:rPr>
              <a:t>за отчетный период в учреждении работало: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22 человека - </a:t>
            </a:r>
            <a:r>
              <a:rPr lang="ru-RU" sz="1800" dirty="0">
                <a:latin typeface="Monotype Corsiva" panose="03010101010201010101" pitchFamily="66" charset="0"/>
              </a:rPr>
              <a:t>педагог дополнительного образования.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2 человека –  уборщик служебных помещений.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39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512" y="0"/>
            <a:ext cx="9180512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332656"/>
            <a:ext cx="8784976" cy="6336704"/>
          </a:xfrm>
        </p:spPr>
        <p:txBody>
          <a:bodyPr>
            <a:normAutofit/>
          </a:bodyPr>
          <a:lstStyle/>
          <a:p>
            <a:r>
              <a:rPr lang="ru-RU" sz="1900" b="1" i="1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Характеристика  </a:t>
            </a:r>
            <a:r>
              <a:rPr lang="ru-RU" sz="1900" b="1" i="1" dirty="0">
                <a:solidFill>
                  <a:srgbClr val="5A2781"/>
                </a:solidFill>
                <a:latin typeface="Monotype Corsiva" panose="03010101010201010101" pitchFamily="66" charset="0"/>
              </a:rPr>
              <a:t>педагогических кадров</a:t>
            </a:r>
            <a:endParaRPr lang="ru-RU" sz="1900" dirty="0">
              <a:solidFill>
                <a:srgbClr val="5A2781"/>
              </a:solidFill>
              <a:latin typeface="Monotype Corsiva" panose="03010101010201010101" pitchFamily="66" charset="0"/>
            </a:endParaRPr>
          </a:p>
          <a:p>
            <a:r>
              <a:rPr lang="ru-RU" sz="1900" b="1" i="1" dirty="0">
                <a:latin typeface="Monotype Corsiva" panose="03010101010201010101" pitchFamily="66" charset="0"/>
              </a:rPr>
              <a:t> </a:t>
            </a:r>
            <a:r>
              <a:rPr lang="ru-RU" sz="1900" dirty="0" smtClean="0">
                <a:latin typeface="Monotype Corsiva" panose="03010101010201010101" pitchFamily="66" charset="0"/>
              </a:rPr>
              <a:t>Почётный </a:t>
            </a:r>
            <a:r>
              <a:rPr lang="ru-RU" sz="1900" dirty="0">
                <a:latin typeface="Monotype Corsiva" panose="03010101010201010101" pitchFamily="66" charset="0"/>
              </a:rPr>
              <a:t>работник общего образования – 3 человека. </a:t>
            </a:r>
          </a:p>
          <a:p>
            <a:pPr lvl="0"/>
            <a:r>
              <a:rPr lang="ru-RU" sz="1900" dirty="0">
                <a:latin typeface="Monotype Corsiva" panose="03010101010201010101" pitchFamily="66" charset="0"/>
              </a:rPr>
              <a:t>Высшая квалификационная категория – 8 человек / </a:t>
            </a:r>
            <a:r>
              <a:rPr lang="ru-RU" sz="1900" dirty="0" smtClean="0">
                <a:latin typeface="Monotype Corsiva" panose="03010101010201010101" pitchFamily="66" charset="0"/>
              </a:rPr>
              <a:t>33%.</a:t>
            </a:r>
            <a:endParaRPr lang="ru-RU" sz="1900" dirty="0">
              <a:latin typeface="Monotype Corsiva" panose="03010101010201010101" pitchFamily="66" charset="0"/>
            </a:endParaRPr>
          </a:p>
          <a:p>
            <a:pPr lvl="0"/>
            <a:r>
              <a:rPr lang="ru-RU" sz="1900" dirty="0">
                <a:latin typeface="Monotype Corsiva" panose="03010101010201010101" pitchFamily="66" charset="0"/>
              </a:rPr>
              <a:t>1 квалификационная категория – </a:t>
            </a:r>
            <a:r>
              <a:rPr lang="ru-RU" sz="1900" dirty="0" smtClean="0">
                <a:latin typeface="Monotype Corsiva" panose="03010101010201010101" pitchFamily="66" charset="0"/>
              </a:rPr>
              <a:t>10 </a:t>
            </a:r>
            <a:r>
              <a:rPr lang="ru-RU" sz="1900" dirty="0">
                <a:latin typeface="Monotype Corsiva" panose="03010101010201010101" pitchFamily="66" charset="0"/>
              </a:rPr>
              <a:t>человек / </a:t>
            </a:r>
            <a:r>
              <a:rPr lang="ru-RU" sz="1900" dirty="0" smtClean="0">
                <a:latin typeface="Monotype Corsiva" panose="03010101010201010101" pitchFamily="66" charset="0"/>
              </a:rPr>
              <a:t>42 </a:t>
            </a:r>
            <a:r>
              <a:rPr lang="ru-RU" sz="1900" dirty="0">
                <a:latin typeface="Monotype Corsiva" panose="03010101010201010101" pitchFamily="66" charset="0"/>
              </a:rPr>
              <a:t>%.</a:t>
            </a:r>
          </a:p>
          <a:p>
            <a:pPr lvl="0"/>
            <a:r>
              <a:rPr lang="ru-RU" sz="1900" dirty="0">
                <a:latin typeface="Monotype Corsiva" panose="03010101010201010101" pitchFamily="66" charset="0"/>
              </a:rPr>
              <a:t>Имеют высшее образование – </a:t>
            </a:r>
            <a:r>
              <a:rPr lang="ru-RU" sz="1900" dirty="0" smtClean="0">
                <a:latin typeface="Monotype Corsiva" panose="03010101010201010101" pitchFamily="66" charset="0"/>
              </a:rPr>
              <a:t>20</a:t>
            </a:r>
            <a:r>
              <a:rPr lang="ru-RU" sz="1900" dirty="0" smtClean="0">
                <a:latin typeface="Monotype Corsiva" panose="03010101010201010101" pitchFamily="66" charset="0"/>
              </a:rPr>
              <a:t> </a:t>
            </a:r>
            <a:r>
              <a:rPr lang="ru-RU" sz="1900" dirty="0">
                <a:latin typeface="Monotype Corsiva" panose="03010101010201010101" pitchFamily="66" charset="0"/>
              </a:rPr>
              <a:t>человек / </a:t>
            </a:r>
            <a:r>
              <a:rPr lang="ru-RU" sz="1900" dirty="0" smtClean="0">
                <a:latin typeface="Monotype Corsiva" panose="03010101010201010101" pitchFamily="66" charset="0"/>
              </a:rPr>
              <a:t>83%.</a:t>
            </a:r>
            <a:endParaRPr lang="ru-RU" sz="1900" dirty="0">
              <a:latin typeface="Monotype Corsiva" panose="03010101010201010101" pitchFamily="66" charset="0"/>
            </a:endParaRPr>
          </a:p>
          <a:p>
            <a:pPr lvl="0"/>
            <a:r>
              <a:rPr lang="ru-RU" sz="1900" dirty="0">
                <a:latin typeface="Monotype Corsiva" panose="03010101010201010101" pitchFamily="66" charset="0"/>
              </a:rPr>
              <a:t>Имеют среднее профессиональное образование – </a:t>
            </a:r>
            <a:r>
              <a:rPr lang="ru-RU" sz="1900" dirty="0" smtClean="0">
                <a:latin typeface="Monotype Corsiva" panose="03010101010201010101" pitchFamily="66" charset="0"/>
              </a:rPr>
              <a:t>4 </a:t>
            </a:r>
            <a:r>
              <a:rPr lang="ru-RU" sz="1900" dirty="0">
                <a:latin typeface="Monotype Corsiva" panose="03010101010201010101" pitchFamily="66" charset="0"/>
              </a:rPr>
              <a:t>человека/ </a:t>
            </a:r>
            <a:r>
              <a:rPr lang="ru-RU" sz="1900" dirty="0" smtClean="0">
                <a:latin typeface="Monotype Corsiva" panose="03010101010201010101" pitchFamily="66" charset="0"/>
              </a:rPr>
              <a:t>17%.</a:t>
            </a:r>
            <a:endParaRPr lang="ru-RU" sz="1900" dirty="0">
              <a:latin typeface="Monotype Corsiva" panose="03010101010201010101" pitchFamily="66" charset="0"/>
            </a:endParaRPr>
          </a:p>
          <a:p>
            <a:pPr lvl="0"/>
            <a:r>
              <a:rPr lang="ru-RU" sz="1900" dirty="0">
                <a:latin typeface="Monotype Corsiva" panose="03010101010201010101" pitchFamily="66" charset="0"/>
              </a:rPr>
              <a:t>В </a:t>
            </a:r>
            <a:r>
              <a:rPr lang="ru-RU" sz="1900" dirty="0" smtClean="0">
                <a:latin typeface="Monotype Corsiva" panose="03010101010201010101" pitchFamily="66" charset="0"/>
              </a:rPr>
              <a:t>2022 </a:t>
            </a:r>
            <a:r>
              <a:rPr lang="ru-RU" sz="1900" dirty="0">
                <a:latin typeface="Monotype Corsiva" panose="03010101010201010101" pitchFamily="66" charset="0"/>
              </a:rPr>
              <a:t>году </a:t>
            </a:r>
            <a:r>
              <a:rPr lang="ru-RU" sz="1900" dirty="0" smtClean="0">
                <a:latin typeface="Monotype Corsiva" panose="03010101010201010101" pitchFamily="66" charset="0"/>
              </a:rPr>
              <a:t>были привлечены </a:t>
            </a:r>
            <a:r>
              <a:rPr lang="ru-RU" sz="1900" dirty="0">
                <a:latin typeface="Monotype Corsiva" panose="03010101010201010101" pitchFamily="66" charset="0"/>
              </a:rPr>
              <a:t>к работе </a:t>
            </a:r>
            <a:r>
              <a:rPr lang="ru-RU" sz="1900" dirty="0" smtClean="0">
                <a:latin typeface="Monotype Corsiva" panose="03010101010201010101" pitchFamily="66" charset="0"/>
              </a:rPr>
              <a:t>три педагога </a:t>
            </a:r>
            <a:r>
              <a:rPr lang="ru-RU" sz="1900" dirty="0">
                <a:latin typeface="Monotype Corsiva" panose="03010101010201010101" pitchFamily="66" charset="0"/>
              </a:rPr>
              <a:t>дополнительного образования в возрасте до 35 </a:t>
            </a:r>
            <a:r>
              <a:rPr lang="ru-RU" sz="1900" dirty="0" smtClean="0">
                <a:latin typeface="Monotype Corsiva" panose="03010101010201010101" pitchFamily="66" charset="0"/>
              </a:rPr>
              <a:t>лет, в </a:t>
            </a:r>
            <a:r>
              <a:rPr lang="ru-RU" sz="1900" dirty="0" err="1" smtClean="0">
                <a:latin typeface="Monotype Corsiva" panose="03010101010201010101" pitchFamily="66" charset="0"/>
              </a:rPr>
              <a:t>т.ч</a:t>
            </a:r>
            <a:r>
              <a:rPr lang="ru-RU" sz="1900" dirty="0" smtClean="0">
                <a:latin typeface="Monotype Corsiva" panose="03010101010201010101" pitchFamily="66" charset="0"/>
              </a:rPr>
              <a:t>. 1 человек – молодой специалист.</a:t>
            </a:r>
          </a:p>
          <a:p>
            <a:pPr lvl="0"/>
            <a:endParaRPr lang="ru-RU" sz="1900" dirty="0">
              <a:latin typeface="Monotype Corsiva" panose="03010101010201010101" pitchFamily="66" charset="0"/>
            </a:endParaRPr>
          </a:p>
          <a:p>
            <a:pPr lvl="0"/>
            <a:r>
              <a:rPr lang="ru-RU" sz="1900" dirty="0">
                <a:latin typeface="Monotype Corsiva" panose="03010101010201010101" pitchFamily="66" charset="0"/>
              </a:rPr>
              <a:t>По стажу: </a:t>
            </a:r>
            <a:endParaRPr lang="ru-RU" sz="1900" dirty="0" smtClean="0">
              <a:latin typeface="Monotype Corsiva" panose="03010101010201010101" pitchFamily="66" charset="0"/>
            </a:endParaRPr>
          </a:p>
          <a:p>
            <a:pPr lvl="0"/>
            <a:endParaRPr lang="ru-RU" sz="1800" dirty="0">
              <a:latin typeface="Monotype Corsiva" panose="03010101010201010101" pitchFamily="66" charset="0"/>
            </a:endParaRPr>
          </a:p>
          <a:p>
            <a:pPr lvl="0"/>
            <a:endParaRPr lang="ru-RU" sz="1800" dirty="0" smtClean="0">
              <a:latin typeface="Monotype Corsiva" panose="03010101010201010101" pitchFamily="66" charset="0"/>
            </a:endParaRPr>
          </a:p>
          <a:p>
            <a:pPr lvl="0"/>
            <a:endParaRPr lang="ru-RU" sz="1800" dirty="0" smtClean="0">
              <a:latin typeface="Monotype Corsiva" panose="03010101010201010101" pitchFamily="66" charset="0"/>
            </a:endParaRPr>
          </a:p>
          <a:p>
            <a:pPr lvl="0"/>
            <a:r>
              <a:rPr lang="ru-RU" sz="1800" dirty="0" smtClean="0">
                <a:latin typeface="Monotype Corsiva" panose="03010101010201010101" pitchFamily="66" charset="0"/>
              </a:rPr>
              <a:t> </a:t>
            </a:r>
            <a:endParaRPr lang="ru-RU" sz="1800" dirty="0">
              <a:latin typeface="Monotype Corsiva" panose="03010101010201010101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89912"/>
              </p:ext>
            </p:extLst>
          </p:nvPr>
        </p:nvGraphicFramePr>
        <p:xfrm>
          <a:off x="1619672" y="3717032"/>
          <a:ext cx="6105524" cy="688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558"/>
                <a:gridCol w="1439473"/>
                <a:gridCol w="1531624"/>
                <a:gridCol w="1621869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до </a:t>
                      </a:r>
                      <a:r>
                        <a:rPr lang="ru-RU" sz="1200" dirty="0">
                          <a:effectLst/>
                        </a:rPr>
                        <a:t>5 лет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 </a:t>
                      </a:r>
                      <a:r>
                        <a:rPr lang="ru-RU" sz="1200" dirty="0">
                          <a:effectLst/>
                        </a:rPr>
                        <a:t>5 до 10 лет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от </a:t>
                      </a:r>
                      <a:r>
                        <a:rPr lang="ru-RU" sz="1200" dirty="0">
                          <a:effectLst/>
                        </a:rPr>
                        <a:t>10 до 15 лет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 </a:t>
                      </a:r>
                      <a:r>
                        <a:rPr lang="ru-RU" sz="1200" dirty="0">
                          <a:effectLst/>
                        </a:rPr>
                        <a:t>15 лет и более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328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 </a:t>
                      </a:r>
                      <a:r>
                        <a:rPr lang="ru-RU" sz="1200" dirty="0">
                          <a:effectLst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17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6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88640"/>
            <a:ext cx="8712968" cy="64807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800" b="1" dirty="0">
                <a:solidFill>
                  <a:srgbClr val="5A2781"/>
                </a:solidFill>
                <a:latin typeface="Monotype Corsiva" panose="03010101010201010101" pitchFamily="66" charset="0"/>
              </a:rPr>
              <a:t>Социальное партнерство</a:t>
            </a:r>
            <a:endParaRPr lang="ru-RU" sz="1800" dirty="0">
              <a:solidFill>
                <a:srgbClr val="5A2781"/>
              </a:solidFill>
              <a:latin typeface="Monotype Corsiva" panose="03010101010201010101" pitchFamily="66" charset="0"/>
            </a:endParaRPr>
          </a:p>
          <a:p>
            <a:pPr lvl="0" algn="just"/>
            <a:r>
              <a:rPr lang="ru-RU" sz="1800" dirty="0">
                <a:latin typeface="Monotype Corsiva" panose="03010101010201010101" pitchFamily="66" charset="0"/>
              </a:rPr>
              <a:t>     Проблема определения механизма взаимосвязи учреждения образования с окружающей его средой встает сегодня перед каждым руководителем и педагогическим коллективом. Особенно остро она ощущается в дополнительном образовании, т.к. от ее решения зависит</a:t>
            </a:r>
            <a:r>
              <a:rPr lang="ru-RU" sz="1800" b="1" i="1" dirty="0"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его жизнеспособность и конкурентоспособность на современном рынке образовательных услуг.</a:t>
            </a:r>
          </a:p>
          <a:p>
            <a:pPr lvl="0" algn="just"/>
            <a:r>
              <a:rPr lang="ru-RU" sz="1800" dirty="0">
                <a:latin typeface="Monotype Corsiva" panose="03010101010201010101" pitchFamily="66" charset="0"/>
              </a:rPr>
              <a:t>    Новые социально-экономические условия в нашей стране требуют и новых форм управления, координации, сотрудничества. Одно из перспективных направлений в сложившейся ситуации – взаимодействие с социальными партнерами: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Обучающиеся-родители-педагоги на базе школ и детского сада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Дома </a:t>
            </a:r>
            <a:r>
              <a:rPr lang="ru-RU" sz="1800" dirty="0">
                <a:latin typeface="Monotype Corsiva" panose="03010101010201010101" pitchFamily="66" charset="0"/>
              </a:rPr>
              <a:t>культуры городского округа города Переславля-Залесского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Библиотеки городского округа города Переславля-Залесского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Учреждения </a:t>
            </a:r>
            <a:r>
              <a:rPr lang="ru-RU" sz="1800" dirty="0">
                <a:latin typeface="Monotype Corsiva" panose="03010101010201010101" pitchFamily="66" charset="0"/>
              </a:rPr>
              <a:t>дополнительного образования 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Администрация городского округа города Переславля-Залесского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ГИБДД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Российский Союз Молодежи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Институт развития образования Ярославской области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Муниципальный опорный центр городского округа </a:t>
            </a:r>
            <a:r>
              <a:rPr lang="ru-RU" sz="1800" dirty="0" smtClean="0">
                <a:latin typeface="Monotype Corsiva" panose="03010101010201010101" pitchFamily="66" charset="0"/>
              </a:rPr>
              <a:t>города Переславля </a:t>
            </a:r>
            <a:r>
              <a:rPr lang="ru-RU" sz="1800" dirty="0">
                <a:latin typeface="Monotype Corsiva" panose="03010101010201010101" pitchFamily="66" charset="0"/>
              </a:rPr>
              <a:t>- </a:t>
            </a:r>
            <a:r>
              <a:rPr lang="ru-RU" sz="1800" dirty="0" smtClean="0">
                <a:latin typeface="Monotype Corsiva" panose="03010101010201010101" pitchFamily="66" charset="0"/>
              </a:rPr>
              <a:t>Залесского</a:t>
            </a:r>
            <a:endParaRPr lang="ru-RU" sz="1800" dirty="0"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0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8784976" cy="62646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РЕЗУЛЬТАТЫ ДЕЯТЕЛЬНОСТИ УЧРЕЖДЕНИЯ</a:t>
            </a:r>
          </a:p>
          <a:p>
            <a:endParaRPr lang="ru-RU" dirty="0"/>
          </a:p>
          <a:p>
            <a:r>
              <a:rPr lang="ru-RU" sz="1800" dirty="0">
                <a:latin typeface="Monotype Corsiva" panose="03010101010201010101" pitchFamily="66" charset="0"/>
              </a:rPr>
              <a:t>Одним из методов повышения мотивации к дополнительному образованию, способом повысить у ребёнка самооценку, создать для ребёнка «ситуацию успеха» является демонстрация его результатов.   За отчетный период  обучающиеся учреждения принимали активное участие в  различных конкурсах: 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На </a:t>
            </a:r>
            <a:r>
              <a:rPr lang="ru-RU" sz="2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уровне </a:t>
            </a:r>
            <a:r>
              <a:rPr lang="ru-RU" sz="2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учреждения</a:t>
            </a:r>
          </a:p>
          <a:p>
            <a:pPr algn="ctr"/>
            <a:endParaRPr lang="ru-RU" sz="2000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 marL="342900" indent="-342900">
              <a:buAutoNum type="arabicPeriod"/>
            </a:pPr>
            <a:r>
              <a:rPr lang="ru-RU" sz="1800" dirty="0" err="1" smtClean="0">
                <a:latin typeface="Monotype Corsiva" panose="03010101010201010101" pitchFamily="66" charset="0"/>
              </a:rPr>
              <a:t>Квест</a:t>
            </a:r>
            <a:r>
              <a:rPr lang="ru-RU" sz="1800" dirty="0" smtClean="0"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– игра «Народы </a:t>
            </a:r>
            <a:r>
              <a:rPr lang="ru-RU" sz="1800" dirty="0" smtClean="0">
                <a:latin typeface="Monotype Corsiva" panose="03010101010201010101" pitchFamily="66" charset="0"/>
              </a:rPr>
              <a:t>России</a:t>
            </a:r>
            <a:r>
              <a:rPr lang="ru-RU" sz="1800" dirty="0">
                <a:latin typeface="Monotype Corsiva" panose="03010101010201010101" pitchFamily="66" charset="0"/>
              </a:rPr>
              <a:t>» в рамках «2022 год народного искусства и нематериального культурного наследия народов России</a:t>
            </a:r>
            <a:r>
              <a:rPr lang="ru-RU" sz="1800" dirty="0" smtClean="0">
                <a:latin typeface="Monotype Corsiva" panose="03010101010201010101" pitchFamily="66" charset="0"/>
              </a:rPr>
              <a:t>» – 12 </a:t>
            </a:r>
            <a:r>
              <a:rPr lang="ru-RU" sz="1800" dirty="0">
                <a:latin typeface="Monotype Corsiva" panose="03010101010201010101" pitchFamily="66" charset="0"/>
              </a:rPr>
              <a:t>человек. </a:t>
            </a:r>
            <a:endParaRPr lang="ru-RU" sz="1800" dirty="0" smtClean="0"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latin typeface="Monotype Corsiva" panose="03010101010201010101" pitchFamily="66" charset="0"/>
              </a:rPr>
              <a:t>2</a:t>
            </a:r>
            <a:r>
              <a:rPr lang="ru-RU" sz="1800" dirty="0">
                <a:latin typeface="Monotype Corsiva" panose="03010101010201010101" pitchFamily="66" charset="0"/>
              </a:rPr>
              <a:t>. Мастер-класс посвященный Дню защитника Отечества «Открытка для папы» 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45 человек. </a:t>
            </a:r>
            <a:endParaRPr lang="ru-RU" sz="1800" dirty="0">
              <a:latin typeface="Monotype Corsiva" panose="03010101010201010101" pitchFamily="66" charset="0"/>
            </a:endParaRPr>
          </a:p>
          <a:p>
            <a:r>
              <a:rPr lang="ru-RU" sz="1800" dirty="0">
                <a:latin typeface="Monotype Corsiva" panose="03010101010201010101" pitchFamily="66" charset="0"/>
              </a:rPr>
              <a:t>3. </a:t>
            </a:r>
            <a:r>
              <a:rPr lang="ru-RU" sz="1800" dirty="0" err="1">
                <a:latin typeface="Monotype Corsiva" panose="03010101010201010101" pitchFamily="66" charset="0"/>
              </a:rPr>
              <a:t>Квест</a:t>
            </a:r>
            <a:r>
              <a:rPr lang="ru-RU" sz="1800" dirty="0">
                <a:latin typeface="Monotype Corsiva" panose="03010101010201010101" pitchFamily="66" charset="0"/>
              </a:rPr>
              <a:t> –игра «Юные защитники» посвященный Дню защитника </a:t>
            </a:r>
            <a:r>
              <a:rPr lang="ru-RU" sz="1800" dirty="0" smtClean="0">
                <a:latin typeface="Monotype Corsiva" panose="03010101010201010101" pitchFamily="66" charset="0"/>
              </a:rPr>
              <a:t>Отечества – 13 человек</a:t>
            </a:r>
            <a:r>
              <a:rPr lang="ru-RU" sz="1800" dirty="0">
                <a:latin typeface="Monotype Corsiva" panose="03010101010201010101" pitchFamily="66" charset="0"/>
              </a:rPr>
              <a:t>. </a:t>
            </a:r>
            <a:endParaRPr lang="ru-RU" sz="1800" dirty="0" smtClean="0"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latin typeface="Monotype Corsiva" panose="03010101010201010101" pitchFamily="66" charset="0"/>
              </a:rPr>
              <a:t>4</a:t>
            </a:r>
            <a:r>
              <a:rPr lang="ru-RU" sz="1800" dirty="0">
                <a:latin typeface="Monotype Corsiva" panose="03010101010201010101" pitchFamily="66" charset="0"/>
              </a:rPr>
              <a:t>. Видеопоздравление от объединения «Мир шести струн</a:t>
            </a:r>
            <a:r>
              <a:rPr lang="ru-RU" sz="1800" dirty="0" smtClean="0">
                <a:latin typeface="Monotype Corsiva" panose="03010101010201010101" pitchFamily="66" charset="0"/>
              </a:rPr>
              <a:t>» к </a:t>
            </a:r>
            <a:r>
              <a:rPr lang="ru-RU" sz="1800" dirty="0">
                <a:latin typeface="Monotype Corsiva" panose="03010101010201010101" pitchFamily="66" charset="0"/>
              </a:rPr>
              <a:t>Дню защитника Отечества </a:t>
            </a:r>
            <a:r>
              <a:rPr lang="ru-RU" sz="1800" dirty="0" smtClean="0">
                <a:latin typeface="Monotype Corsiva" panose="03010101010201010101" pitchFamily="66" charset="0"/>
              </a:rPr>
              <a:t>– 10 </a:t>
            </a:r>
            <a:r>
              <a:rPr lang="ru-RU" sz="1800" dirty="0">
                <a:latin typeface="Monotype Corsiva" panose="03010101010201010101" pitchFamily="66" charset="0"/>
              </a:rPr>
              <a:t>человек. 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5. Стенгазета «С Днём защитника Отечества» к Дню защитника Отечества </a:t>
            </a:r>
            <a:r>
              <a:rPr lang="ru-RU" sz="1800" dirty="0" smtClean="0">
                <a:latin typeface="Monotype Corsiva" panose="03010101010201010101" pitchFamily="66" charset="0"/>
              </a:rPr>
              <a:t>–  15 </a:t>
            </a:r>
            <a:r>
              <a:rPr lang="ru-RU" sz="1800" dirty="0">
                <a:latin typeface="Monotype Corsiva" panose="03010101010201010101" pitchFamily="66" charset="0"/>
              </a:rPr>
              <a:t>человека. 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6. Поздравительный танец на степ-платформах «Морячка»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 </a:t>
            </a:r>
            <a:r>
              <a:rPr lang="ru-RU" sz="1800" dirty="0" smtClean="0">
                <a:latin typeface="Monotype Corsiva" panose="03010101010201010101" pitchFamily="66" charset="0"/>
              </a:rPr>
              <a:t>посвященный </a:t>
            </a:r>
            <a:r>
              <a:rPr lang="ru-RU" sz="1800" dirty="0">
                <a:latin typeface="Monotype Corsiva" panose="03010101010201010101" pitchFamily="66" charset="0"/>
              </a:rPr>
              <a:t>Дню защитника Отечества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 smtClean="0">
                <a:latin typeface="Monotype Corsiva" panose="03010101010201010101" pitchFamily="66" charset="0"/>
              </a:rPr>
              <a:t>– 8 человек</a:t>
            </a:r>
            <a:r>
              <a:rPr lang="ru-RU" sz="1800" dirty="0">
                <a:latin typeface="Monotype Corsiva" panose="03010101010201010101" pitchFamily="66" charset="0"/>
              </a:rPr>
              <a:t>. 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7. Турнир по мини - футболу в объединении «Футбол», посвященный Дню защитника Отечества.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12 </a:t>
            </a:r>
            <a:r>
              <a:rPr lang="ru-RU" sz="1800" dirty="0">
                <a:latin typeface="Monotype Corsiva" panose="03010101010201010101" pitchFamily="66" charset="0"/>
              </a:rPr>
              <a:t>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endParaRPr lang="ru-RU" sz="18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r>
              <a:rPr lang="ru-RU" sz="1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 </a:t>
            </a:r>
            <a:r>
              <a:rPr lang="ru-RU" sz="1800" dirty="0">
                <a:latin typeface="Monotype Corsiva" panose="03010101010201010101" pitchFamily="66" charset="0"/>
              </a:rPr>
              <a:t> </a:t>
            </a:r>
            <a:r>
              <a:rPr lang="ru-RU" sz="1800" dirty="0" smtClean="0">
                <a:latin typeface="Monotype Corsiva" panose="03010101010201010101" pitchFamily="66" charset="0"/>
              </a:rPr>
              <a:t>8. Городской </a:t>
            </a:r>
            <a:r>
              <a:rPr lang="ru-RU" sz="1800" dirty="0">
                <a:latin typeface="Monotype Corsiva" panose="03010101010201010101" pitchFamily="66" charset="0"/>
              </a:rPr>
              <a:t>этап ХХ </a:t>
            </a:r>
            <a:r>
              <a:rPr lang="en-US" sz="1800" dirty="0">
                <a:latin typeface="Monotype Corsiva" panose="03010101010201010101" pitchFamily="66" charset="0"/>
              </a:rPr>
              <a:t>II</a:t>
            </a:r>
            <a:r>
              <a:rPr lang="ru-RU" sz="1800" dirty="0">
                <a:latin typeface="Monotype Corsiva" panose="03010101010201010101" pitchFamily="66" charset="0"/>
              </a:rPr>
              <a:t> областного фестиваля детского и юношеского художественного творчества «Радуга</a:t>
            </a:r>
            <a:r>
              <a:rPr lang="ru-RU" sz="1800" dirty="0" smtClean="0">
                <a:latin typeface="Monotype Corsiva" panose="03010101010201010101" pitchFamily="66" charset="0"/>
              </a:rPr>
              <a:t>»</a:t>
            </a:r>
            <a:r>
              <a:rPr lang="ru-RU" sz="1800" dirty="0">
                <a:latin typeface="Monotype Corsiva" panose="03010101010201010101" pitchFamily="66" charset="0"/>
              </a:rPr>
              <a:t> – 12 человек.</a:t>
            </a:r>
            <a:r>
              <a:rPr lang="ru-RU" sz="1800" dirty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 smtClean="0">
                <a:latin typeface="Monotype Corsiva" panose="03010101010201010101" pitchFamily="66" charset="0"/>
              </a:rPr>
              <a:t>. </a:t>
            </a:r>
            <a:r>
              <a:rPr lang="ru-RU" sz="1800" dirty="0">
                <a:latin typeface="Monotype Corsiva" panose="03010101010201010101" pitchFamily="66" charset="0"/>
              </a:rPr>
              <a:t>Победители – </a:t>
            </a:r>
            <a:r>
              <a:rPr lang="ru-RU" sz="1800" dirty="0" smtClean="0">
                <a:latin typeface="Monotype Corsiva" panose="03010101010201010101" pitchFamily="66" charset="0"/>
              </a:rPr>
              <a:t>2 </a:t>
            </a:r>
            <a:r>
              <a:rPr lang="ru-RU" sz="1800" dirty="0">
                <a:latin typeface="Monotype Corsiva" panose="03010101010201010101" pitchFamily="66" charset="0"/>
              </a:rPr>
              <a:t>чел; призеры- </a:t>
            </a:r>
            <a:r>
              <a:rPr lang="ru-RU" sz="1800" dirty="0" smtClean="0">
                <a:latin typeface="Monotype Corsiva" panose="03010101010201010101" pitchFamily="66" charset="0"/>
              </a:rPr>
              <a:t>6 </a:t>
            </a:r>
            <a:r>
              <a:rPr lang="ru-RU" sz="1800" dirty="0">
                <a:latin typeface="Monotype Corsiva" panose="03010101010201010101" pitchFamily="66" charset="0"/>
              </a:rPr>
              <a:t>чел</a:t>
            </a:r>
          </a:p>
          <a:p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332656"/>
            <a:ext cx="8712968" cy="6336704"/>
          </a:xfrm>
        </p:spPr>
        <p:txBody>
          <a:bodyPr>
            <a:normAutofit/>
          </a:bodyPr>
          <a:lstStyle/>
          <a:p>
            <a:endParaRPr lang="ru-RU" sz="1800" dirty="0" smtClean="0"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latin typeface="Monotype Corsiva" panose="03010101010201010101" pitchFamily="66" charset="0"/>
              </a:rPr>
              <a:t>9.  </a:t>
            </a:r>
            <a:r>
              <a:rPr lang="ru-RU" sz="1800" dirty="0">
                <a:latin typeface="Monotype Corsiva" panose="03010101010201010101" pitchFamily="66" charset="0"/>
              </a:rPr>
              <a:t>Игровая программа на 8 марта «А ну-ка, девочки</a:t>
            </a:r>
            <a:r>
              <a:rPr lang="ru-RU" sz="1800" dirty="0" smtClean="0">
                <a:latin typeface="Monotype Corsiva" panose="03010101010201010101" pitchFamily="66" charset="0"/>
              </a:rPr>
              <a:t>», участников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12 </a:t>
            </a:r>
            <a:r>
              <a:rPr lang="ru-RU" sz="1800" dirty="0">
                <a:latin typeface="Monotype Corsiva" panose="03010101010201010101" pitchFamily="66" charset="0"/>
              </a:rPr>
              <a:t>человек.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10. </a:t>
            </a:r>
            <a:r>
              <a:rPr lang="ru-RU" sz="1800" dirty="0">
                <a:latin typeface="Monotype Corsiva" panose="03010101010201010101" pitchFamily="66" charset="0"/>
              </a:rPr>
              <a:t>Поздравление девочкам и изготовление открыток для </a:t>
            </a:r>
            <a:r>
              <a:rPr lang="ru-RU" sz="1800" dirty="0" smtClean="0">
                <a:latin typeface="Monotype Corsiva" panose="03010101010201010101" pitchFamily="66" charset="0"/>
              </a:rPr>
              <a:t>мам, участников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13 </a:t>
            </a:r>
            <a:r>
              <a:rPr lang="ru-RU" sz="1800" dirty="0">
                <a:latin typeface="Monotype Corsiva" panose="03010101010201010101" pitchFamily="66" charset="0"/>
              </a:rPr>
              <a:t>человек. 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11.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Занимательная игра «Ай да девочки», конкурс открыток «Портрет мамы</a:t>
            </a:r>
            <a:r>
              <a:rPr lang="ru-RU" sz="1800" dirty="0" smtClean="0">
                <a:latin typeface="Monotype Corsiva" panose="03010101010201010101" pitchFamily="66" charset="0"/>
              </a:rPr>
              <a:t>», участников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Monotype Corsiva" panose="03010101010201010101" pitchFamily="66" charset="0"/>
              </a:rPr>
              <a:t>– </a:t>
            </a:r>
            <a:r>
              <a:rPr lang="ru-RU" sz="1800" dirty="0">
                <a:latin typeface="Monotype Corsiva" panose="03010101010201010101" pitchFamily="66" charset="0"/>
              </a:rPr>
              <a:t>12 человек.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12. </a:t>
            </a:r>
            <a:r>
              <a:rPr lang="ru-RU" sz="1800" dirty="0">
                <a:latin typeface="Monotype Corsiva" panose="03010101010201010101" pitchFamily="66" charset="0"/>
              </a:rPr>
              <a:t>Мастер-класс посвященный Международному женскому Дню 8 марта «Букет для мамы»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 smtClean="0">
                <a:latin typeface="Monotype Corsiva" panose="03010101010201010101" pitchFamily="66" charset="0"/>
              </a:rPr>
              <a:t>32 человека.</a:t>
            </a:r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13. </a:t>
            </a:r>
            <a:r>
              <a:rPr lang="ru-RU" sz="1800" dirty="0">
                <a:latin typeface="Monotype Corsiva" panose="03010101010201010101" pitchFamily="66" charset="0"/>
              </a:rPr>
              <a:t>Товарищеская игра по волейболу «Для милых дам</a:t>
            </a:r>
            <a:r>
              <a:rPr lang="ru-RU" sz="1800" dirty="0" smtClean="0">
                <a:latin typeface="Monotype Corsiva" panose="03010101010201010101" pitchFamily="66" charset="0"/>
              </a:rPr>
              <a:t>»,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13 </a:t>
            </a:r>
            <a:r>
              <a:rPr lang="ru-RU" sz="1800" dirty="0" smtClean="0">
                <a:latin typeface="Monotype Corsiva" panose="03010101010201010101" pitchFamily="66" charset="0"/>
              </a:rPr>
              <a:t>человек.</a:t>
            </a:r>
            <a:endParaRPr lang="ru-RU" sz="18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14. </a:t>
            </a:r>
            <a:r>
              <a:rPr lang="ru-RU" sz="1800" dirty="0">
                <a:latin typeface="Monotype Corsiva" panose="03010101010201010101" pitchFamily="66" charset="0"/>
              </a:rPr>
              <a:t>Видеопоздравление от объединения «Мир шести струн</a:t>
            </a:r>
            <a:r>
              <a:rPr lang="ru-RU" sz="1800" dirty="0" smtClean="0">
                <a:latin typeface="Monotype Corsiva" panose="03010101010201010101" pitchFamily="66" charset="0"/>
              </a:rPr>
              <a:t>» с</a:t>
            </a:r>
            <a:r>
              <a:rPr lang="ru-RU" sz="1800" dirty="0">
                <a:latin typeface="Monotype Corsiva" panose="03010101010201010101" pitchFamily="66" charset="0"/>
              </a:rPr>
              <a:t> 8 марта</a:t>
            </a:r>
            <a:r>
              <a:rPr lang="ru-RU" sz="1800" dirty="0" smtClean="0">
                <a:latin typeface="Monotype Corsiva" panose="03010101010201010101" pitchFamily="66" charset="0"/>
              </a:rPr>
              <a:t>, </a:t>
            </a:r>
            <a:r>
              <a:rPr lang="ru-RU" sz="1800" dirty="0">
                <a:latin typeface="Monotype Corsiva" panose="03010101010201010101" pitchFamily="66" charset="0"/>
              </a:rPr>
              <a:t>участников </a:t>
            </a:r>
            <a:r>
              <a:rPr lang="ru-RU" sz="1800" dirty="0" smtClean="0">
                <a:latin typeface="Monotype Corsiva" panose="03010101010201010101" pitchFamily="66" charset="0"/>
              </a:rPr>
              <a:t>– 13 </a:t>
            </a:r>
            <a:r>
              <a:rPr lang="ru-RU" sz="1800" dirty="0">
                <a:latin typeface="Monotype Corsiva" panose="03010101010201010101" pitchFamily="66" charset="0"/>
              </a:rPr>
              <a:t>человек.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15. Стенгазета </a:t>
            </a:r>
            <a:r>
              <a:rPr lang="ru-RU" sz="1800" dirty="0">
                <a:latin typeface="Monotype Corsiva" panose="03010101010201010101" pitchFamily="66" charset="0"/>
              </a:rPr>
              <a:t>«С 8 марта» </a:t>
            </a:r>
            <a:r>
              <a:rPr lang="ru-RU" sz="1800" dirty="0" smtClean="0">
                <a:latin typeface="Monotype Corsiva" panose="03010101010201010101" pitchFamily="66" charset="0"/>
              </a:rPr>
              <a:t>к </a:t>
            </a:r>
            <a:r>
              <a:rPr lang="ru-RU" sz="1800" dirty="0">
                <a:latin typeface="Monotype Corsiva" panose="03010101010201010101" pitchFamily="66" charset="0"/>
              </a:rPr>
              <a:t>Международному женскому </a:t>
            </a:r>
            <a:r>
              <a:rPr lang="ru-RU" sz="1800" dirty="0" smtClean="0">
                <a:latin typeface="Monotype Corsiva" panose="03010101010201010101" pitchFamily="66" charset="0"/>
              </a:rPr>
              <a:t>Дню,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15 </a:t>
            </a:r>
            <a:r>
              <a:rPr lang="ru-RU" sz="1800" dirty="0">
                <a:latin typeface="Monotype Corsiva" panose="03010101010201010101" pitchFamily="66" charset="0"/>
              </a:rPr>
              <a:t>человек 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16.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«Широкая Масленица – 2022» развлекательно-игровая программа, 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73 </a:t>
            </a:r>
            <a:r>
              <a:rPr lang="ru-RU" sz="1800" dirty="0">
                <a:latin typeface="Monotype Corsiva" panose="03010101010201010101" pitchFamily="66" charset="0"/>
              </a:rPr>
              <a:t>человек.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17. </a:t>
            </a:r>
            <a:r>
              <a:rPr lang="ru-RU" sz="1800" dirty="0">
                <a:latin typeface="Monotype Corsiva" panose="03010101010201010101" pitchFamily="66" charset="0"/>
              </a:rPr>
              <a:t>Мастер-класс «Пасхальный сувенир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44 </a:t>
            </a:r>
            <a:r>
              <a:rPr lang="ru-RU" sz="1800" dirty="0">
                <a:latin typeface="Monotype Corsiva" panose="03010101010201010101" pitchFamily="66" charset="0"/>
              </a:rPr>
              <a:t>человек.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18. Беседа и урок </a:t>
            </a:r>
            <a:r>
              <a:rPr lang="ru-RU" sz="1800" dirty="0">
                <a:latin typeface="Monotype Corsiva" panose="03010101010201010101" pitchFamily="66" charset="0"/>
              </a:rPr>
              <a:t>мужества о подвиге наших солдат в </a:t>
            </a:r>
            <a:r>
              <a:rPr lang="ru-RU" sz="1800" dirty="0" smtClean="0">
                <a:latin typeface="Monotype Corsiva" panose="03010101010201010101" pitchFamily="66" charset="0"/>
              </a:rPr>
              <a:t>ВОВ,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133 человек.</a:t>
            </a:r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19. </a:t>
            </a:r>
            <a:r>
              <a:rPr lang="ru-RU" sz="1800" dirty="0">
                <a:latin typeface="Monotype Corsiva" panose="03010101010201010101" pitchFamily="66" charset="0"/>
              </a:rPr>
              <a:t>Акция памяти «Голубь мира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14 </a:t>
            </a:r>
            <a:r>
              <a:rPr lang="ru-RU" sz="1800" dirty="0">
                <a:latin typeface="Monotype Corsiva" panose="03010101010201010101" pitchFamily="66" charset="0"/>
              </a:rPr>
              <a:t>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20. </a:t>
            </a:r>
            <a:r>
              <a:rPr lang="ru-RU" sz="1800" dirty="0">
                <a:latin typeface="Monotype Corsiva" panose="03010101010201010101" pitchFamily="66" charset="0"/>
              </a:rPr>
              <a:t>Интерактивная викторина «Дорогами войны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14 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21. </a:t>
            </a:r>
            <a:r>
              <a:rPr lang="ru-RU" sz="1800" dirty="0">
                <a:latin typeface="Monotype Corsiva" panose="03010101010201010101" pitchFamily="66" charset="0"/>
              </a:rPr>
              <a:t>Эстафета «Эстафетная палочка памяти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13 </a:t>
            </a:r>
            <a:r>
              <a:rPr lang="ru-RU" sz="1800" dirty="0">
                <a:latin typeface="Monotype Corsiva" panose="03010101010201010101" pitchFamily="66" charset="0"/>
              </a:rPr>
              <a:t>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22. </a:t>
            </a:r>
            <a:r>
              <a:rPr lang="ru-RU" sz="1800" dirty="0">
                <a:latin typeface="Monotype Corsiva" panose="03010101010201010101" pitchFamily="66" charset="0"/>
              </a:rPr>
              <a:t>Тематическое занятие «Память сильнее </a:t>
            </a:r>
            <a:r>
              <a:rPr lang="ru-RU" sz="1800" dirty="0" smtClean="0">
                <a:latin typeface="Monotype Corsiva" panose="03010101010201010101" pitchFamily="66" charset="0"/>
              </a:rPr>
              <a:t>времени»,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19 человек.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23. </a:t>
            </a:r>
            <a:r>
              <a:rPr lang="ru-RU" sz="1800" dirty="0">
                <a:latin typeface="Monotype Corsiva" panose="03010101010201010101" pitchFamily="66" charset="0"/>
              </a:rPr>
              <a:t>Выставка рисунков «И помнит мир спасенный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12 человек.</a:t>
            </a:r>
          </a:p>
          <a:p>
            <a:pPr algn="just"/>
            <a:endParaRPr lang="ru-RU" sz="1800" dirty="0" smtClean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51520" y="332656"/>
            <a:ext cx="8640960" cy="58395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ОБЩАЯ ХАРАКТЕРИСТИКА УЧРЕЖДЕНИЯ </a:t>
            </a:r>
          </a:p>
          <a:p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17507"/>
              </p:ext>
            </p:extLst>
          </p:nvPr>
        </p:nvGraphicFramePr>
        <p:xfrm>
          <a:off x="1547664" y="1412776"/>
          <a:ext cx="6096000" cy="4248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213"/>
                <a:gridCol w="3124787"/>
              </a:tblGrid>
              <a:tr h="708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Полное наименование учреждения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муниципальное учреждение дополнительного образования Нагорьевский центр детского творчества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72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учреждения (по направлению видов деятельности)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дополнительного образования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72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Учредитель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Администрация городского округа города Переславля-Залесского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72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Почтовый адрес учреждения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152030, Ярославская область, Переславский район, с. Нагорье, ул. Запрудная д. 2 Б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 основания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1993 год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72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Лицензия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серия 76Л02 № 0001635 от «07» июня 2019г.,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регистрационный № 49/19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Устав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Утвержден Приказом Управлением Образования Администрации г. Переславля-Залесского №35/01-04 от 09.01.2019г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Директор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Воробьёва Марина Александровна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Адрес электронной почты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zdt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r>
                        <a:rPr lang="en-US" sz="1200" dirty="0" err="1" smtClean="0">
                          <a:effectLst/>
                        </a:rPr>
                        <a:t>nagorie</a:t>
                      </a:r>
                      <a:r>
                        <a:rPr lang="ru-RU" sz="1200" dirty="0" smtClean="0">
                          <a:effectLst/>
                        </a:rPr>
                        <a:t>@</a:t>
                      </a:r>
                      <a:r>
                        <a:rPr lang="en-US" sz="1200" dirty="0" err="1" smtClean="0">
                          <a:effectLst/>
                        </a:rPr>
                        <a:t>yarregion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r>
                        <a:rPr lang="ru-RU" sz="1200" dirty="0" err="1" smtClean="0">
                          <a:effectLst/>
                        </a:rPr>
                        <a:t>ru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Официальный сайт в сети Интернет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https://cdo-nagr.edu.yar.ru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D9FF">
                            <a:shade val="30000"/>
                            <a:satMod val="115000"/>
                          </a:srgbClr>
                        </a:gs>
                        <a:gs pos="50000">
                          <a:srgbClr val="FFD9FF">
                            <a:shade val="67500"/>
                            <a:satMod val="115000"/>
                          </a:srgbClr>
                        </a:gs>
                        <a:gs pos="100000">
                          <a:srgbClr val="FFD9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1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332656"/>
            <a:ext cx="8712968" cy="6336704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Monotype Corsiva" panose="03010101010201010101" pitchFamily="66" charset="0"/>
              </a:rPr>
              <a:t>24. Просмотр и обсуждение фильма «Помни свое имя» и «Щит и меч», участников – 73 человека.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25</a:t>
            </a:r>
            <a:r>
              <a:rPr lang="ru-RU" sz="1800" dirty="0">
                <a:latin typeface="Monotype Corsiva" panose="03010101010201010101" pitchFamily="66" charset="0"/>
              </a:rPr>
              <a:t>. Комплексное профилактическое мероприятие «Детская безопасность", участников–19 человек.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26. </a:t>
            </a:r>
            <a:r>
              <a:rPr lang="ru-RU" sz="1800" dirty="0">
                <a:latin typeface="Monotype Corsiva" panose="03010101010201010101" pitchFamily="66" charset="0"/>
              </a:rPr>
              <a:t>Творческое поздравление ко Дню </a:t>
            </a:r>
            <a:r>
              <a:rPr lang="ru-RU" sz="1800" dirty="0" smtClean="0">
                <a:latin typeface="Monotype Corsiva" panose="03010101010201010101" pitchFamily="66" charset="0"/>
              </a:rPr>
              <a:t>учителя танец </a:t>
            </a:r>
            <a:r>
              <a:rPr lang="ru-RU" sz="1800" dirty="0">
                <a:latin typeface="Monotype Corsiva" panose="03010101010201010101" pitchFamily="66" charset="0"/>
              </a:rPr>
              <a:t>на </a:t>
            </a:r>
            <a:r>
              <a:rPr lang="ru-RU" sz="1800" dirty="0" smtClean="0">
                <a:latin typeface="Monotype Corsiva" panose="03010101010201010101" pitchFamily="66" charset="0"/>
              </a:rPr>
              <a:t>степ-платформах,  участников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14 </a:t>
            </a:r>
            <a:r>
              <a:rPr lang="ru-RU" sz="1800" dirty="0">
                <a:latin typeface="Monotype Corsiva" panose="03010101010201010101" pitchFamily="66" charset="0"/>
              </a:rPr>
              <a:t>человек.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27. Акция </a:t>
            </a:r>
            <a:r>
              <a:rPr lang="ru-RU" sz="1800" dirty="0">
                <a:latin typeface="Monotype Corsiva" panose="03010101010201010101" pitchFamily="66" charset="0"/>
              </a:rPr>
              <a:t>«Мой любимый учитель»</a:t>
            </a:r>
            <a:r>
              <a:rPr lang="ru-RU" sz="1800" dirty="0" smtClean="0">
                <a:latin typeface="Monotype Corsiva" panose="03010101010201010101" pitchFamily="66" charset="0"/>
              </a:rPr>
              <a:t>, участников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13 </a:t>
            </a:r>
            <a:r>
              <a:rPr lang="ru-RU" sz="1800" dirty="0">
                <a:latin typeface="Monotype Corsiva" panose="03010101010201010101" pitchFamily="66" charset="0"/>
              </a:rPr>
              <a:t>человек. 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28.</a:t>
            </a:r>
            <a:r>
              <a:rPr lang="ru-RU" sz="18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М</a:t>
            </a:r>
            <a:r>
              <a:rPr lang="ru-RU" sz="1800" dirty="0" smtClean="0">
                <a:latin typeface="Monotype Corsiva" panose="03010101010201010101" pitchFamily="66" charset="0"/>
              </a:rPr>
              <a:t>астер-класс по изготовлению открыток </a:t>
            </a:r>
            <a:r>
              <a:rPr lang="ru-RU" sz="1800" dirty="0">
                <a:latin typeface="Monotype Corsiva" panose="03010101010201010101" pitchFamily="66" charset="0"/>
              </a:rPr>
              <a:t>к празднованию </a:t>
            </a:r>
            <a:r>
              <a:rPr lang="ru-RU" sz="1800" dirty="0" smtClean="0">
                <a:latin typeface="Monotype Corsiva" panose="03010101010201010101" pitchFamily="66" charset="0"/>
              </a:rPr>
              <a:t>Дня </a:t>
            </a:r>
            <a:r>
              <a:rPr lang="ru-RU" sz="1800" dirty="0">
                <a:latin typeface="Monotype Corsiva" panose="03010101010201010101" pitchFamily="66" charset="0"/>
              </a:rPr>
              <a:t>отца</a:t>
            </a:r>
            <a:r>
              <a:rPr lang="ru-RU" sz="1800" dirty="0" smtClean="0">
                <a:latin typeface="Monotype Corsiva" panose="03010101010201010101" pitchFamily="66" charset="0"/>
              </a:rPr>
              <a:t> «Открытка для папы», участников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Monotype Corsiva" panose="03010101010201010101" pitchFamily="66" charset="0"/>
              </a:rPr>
              <a:t>– 66 </a:t>
            </a:r>
            <a:r>
              <a:rPr lang="ru-RU" sz="1800" dirty="0">
                <a:latin typeface="Monotype Corsiva" panose="03010101010201010101" pitchFamily="66" charset="0"/>
              </a:rPr>
              <a:t>человек.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29. Интерактивная игра </a:t>
            </a:r>
            <a:r>
              <a:rPr lang="ru-RU" sz="1800" dirty="0">
                <a:latin typeface="Monotype Corsiva" panose="03010101010201010101" pitchFamily="66" charset="0"/>
              </a:rPr>
              <a:t>на укрепление межкультурного сотрудничества "Метро дружбы". </a:t>
            </a:r>
            <a:r>
              <a:rPr lang="ru-RU" sz="1800" i="1" dirty="0" smtClean="0">
                <a:latin typeface="Monotype Corsiva" panose="03010101010201010101" pitchFamily="66" charset="0"/>
              </a:rPr>
              <a:t>"</a:t>
            </a:r>
            <a:r>
              <a:rPr lang="ru-RU" sz="1800" i="1" dirty="0">
                <a:latin typeface="Monotype Corsiva" panose="03010101010201010101" pitchFamily="66" charset="0"/>
              </a:rPr>
              <a:t>Объединяй"</a:t>
            </a:r>
            <a:r>
              <a:rPr lang="ru-RU" sz="1800" dirty="0">
                <a:latin typeface="Monotype Corsiva" panose="03010101010201010101" pitchFamily="66" charset="0"/>
              </a:rPr>
              <a:t> – второе обязательное задание марафона "Разные. Смелые. </a:t>
            </a:r>
            <a:r>
              <a:rPr lang="ru-RU" sz="1800" dirty="0" smtClean="0">
                <a:latin typeface="Monotype Corsiva" panose="03010101010201010101" pitchFamily="66" charset="0"/>
              </a:rPr>
              <a:t>Молодые«, </a:t>
            </a:r>
            <a:r>
              <a:rPr lang="ru-RU" sz="1800" dirty="0">
                <a:latin typeface="Monotype Corsiva" panose="03010101010201010101" pitchFamily="66" charset="0"/>
              </a:rPr>
              <a:t>участников</a:t>
            </a:r>
            <a:r>
              <a:rPr lang="ru-RU" sz="1800" dirty="0"/>
              <a:t>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15 </a:t>
            </a:r>
            <a:r>
              <a:rPr lang="ru-RU" sz="1800" dirty="0">
                <a:latin typeface="Monotype Corsiva" panose="03010101010201010101" pitchFamily="66" charset="0"/>
              </a:rPr>
              <a:t>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30. </a:t>
            </a:r>
            <a:r>
              <a:rPr lang="ru-RU" sz="1800" dirty="0">
                <a:latin typeface="Monotype Corsiva" panose="03010101010201010101" pitchFamily="66" charset="0"/>
              </a:rPr>
              <a:t>Мастер-класс «Фоторамка своими руками» и «Самолет с трамплином</a:t>
            </a:r>
            <a:r>
              <a:rPr lang="ru-RU" sz="1800" dirty="0" smtClean="0">
                <a:latin typeface="Monotype Corsiva" panose="03010101010201010101" pitchFamily="66" charset="0"/>
              </a:rPr>
              <a:t>» в </a:t>
            </a:r>
            <a:r>
              <a:rPr lang="ru-RU" sz="1800" dirty="0">
                <a:latin typeface="Monotype Corsiva" panose="03010101010201010101" pitchFamily="66" charset="0"/>
              </a:rPr>
              <a:t>рамках осенних каникул, с целью обеспечения занятости, полноценного отдыха и досуга детей в </a:t>
            </a:r>
            <a:r>
              <a:rPr lang="ru-RU" sz="1800" dirty="0" smtClean="0">
                <a:latin typeface="Monotype Corsiva" panose="03010101010201010101" pitchFamily="66" charset="0"/>
              </a:rPr>
              <a:t>лагере, </a:t>
            </a:r>
            <a:r>
              <a:rPr lang="ru-RU" sz="1800" dirty="0">
                <a:latin typeface="Monotype Corsiva" panose="03010101010201010101" pitchFamily="66" charset="0"/>
              </a:rPr>
              <a:t>участников</a:t>
            </a:r>
            <a:r>
              <a:rPr lang="ru-RU" sz="1800" dirty="0"/>
              <a:t> </a:t>
            </a:r>
            <a:r>
              <a:rPr lang="ru-RU" sz="1800" dirty="0">
                <a:latin typeface="Monotype Corsiva" panose="03010101010201010101" pitchFamily="66" charset="0"/>
              </a:rPr>
              <a:t>– 15 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31. </a:t>
            </a:r>
            <a:r>
              <a:rPr lang="ru-RU" sz="1800" dirty="0">
                <a:latin typeface="Monotype Corsiva" panose="03010101010201010101" pitchFamily="66" charset="0"/>
              </a:rPr>
              <a:t>Мастер-класс «Открытка для мамы» к празднованию Дня </a:t>
            </a:r>
            <a:r>
              <a:rPr lang="ru-RU" sz="1800" dirty="0" smtClean="0">
                <a:latin typeface="Monotype Corsiva" panose="03010101010201010101" pitchFamily="66" charset="0"/>
              </a:rPr>
              <a:t>матери, </a:t>
            </a:r>
            <a:r>
              <a:rPr lang="ru-RU" sz="1800" dirty="0">
                <a:latin typeface="Monotype Corsiva" panose="03010101010201010101" pitchFamily="66" charset="0"/>
              </a:rPr>
              <a:t>участников</a:t>
            </a:r>
            <a:r>
              <a:rPr lang="ru-RU" sz="1800" dirty="0"/>
              <a:t>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64 </a:t>
            </a:r>
            <a:r>
              <a:rPr lang="ru-RU" sz="1800" dirty="0">
                <a:latin typeface="Monotype Corsiva" panose="03010101010201010101" pitchFamily="66" charset="0"/>
              </a:rPr>
              <a:t>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32. </a:t>
            </a:r>
            <a:r>
              <a:rPr lang="ru-RU" sz="1800" dirty="0">
                <a:latin typeface="Monotype Corsiva" panose="03010101010201010101" pitchFamily="66" charset="0"/>
              </a:rPr>
              <a:t>Проведение выставки «Всё для тебя мама» ко Дню </a:t>
            </a:r>
            <a:r>
              <a:rPr lang="ru-RU" sz="1800" dirty="0" smtClean="0">
                <a:latin typeface="Monotype Corsiva" panose="03010101010201010101" pitchFamily="66" charset="0"/>
              </a:rPr>
              <a:t>матери, </a:t>
            </a:r>
            <a:r>
              <a:rPr lang="ru-RU" sz="1800" dirty="0">
                <a:latin typeface="Monotype Corsiva" panose="03010101010201010101" pitchFamily="66" charset="0"/>
              </a:rPr>
              <a:t>участников</a:t>
            </a:r>
            <a:r>
              <a:rPr lang="ru-RU" sz="1800" dirty="0"/>
              <a:t> </a:t>
            </a:r>
            <a:r>
              <a:rPr lang="ru-RU" sz="1800" dirty="0">
                <a:latin typeface="Monotype Corsiva" panose="03010101010201010101" pitchFamily="66" charset="0"/>
              </a:rPr>
              <a:t>– 4</a:t>
            </a:r>
            <a:r>
              <a:rPr lang="ru-RU" sz="1800" dirty="0" smtClean="0">
                <a:latin typeface="Monotype Corsiva" panose="03010101010201010101" pitchFamily="66" charset="0"/>
              </a:rPr>
              <a:t>1 </a:t>
            </a:r>
            <a:r>
              <a:rPr lang="ru-RU" sz="1800" dirty="0">
                <a:latin typeface="Monotype Corsiva" panose="03010101010201010101" pitchFamily="66" charset="0"/>
              </a:rPr>
              <a:t>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 smtClean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8640960" cy="63367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Муниципальные </a:t>
            </a:r>
            <a:r>
              <a:rPr lang="ru-RU" sz="2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конкурсы, мероприятия и др.</a:t>
            </a:r>
            <a:endParaRPr lang="ru-RU" sz="2000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 marL="342900" indent="-342900" algn="just">
              <a:buAutoNum type="arabicPeriod"/>
            </a:pPr>
            <a:r>
              <a:rPr lang="ru-RU" sz="1800" dirty="0">
                <a:latin typeface="Monotype Corsiva" panose="03010101010201010101" pitchFamily="66" charset="0"/>
              </a:rPr>
              <a:t>Творческий конкурс рисунков к 23 февраля «Мой герой-папа»</a:t>
            </a:r>
            <a:r>
              <a:rPr lang="ru-RU" sz="1800" dirty="0" smtClean="0">
                <a:latin typeface="Monotype Corsiva" panose="03010101010201010101" pitchFamily="66" charset="0"/>
              </a:rPr>
              <a:t>, </a:t>
            </a:r>
            <a:r>
              <a:rPr lang="ru-RU" sz="1800" dirty="0">
                <a:latin typeface="Monotype Corsiva" panose="03010101010201010101" pitchFamily="66" charset="0"/>
              </a:rPr>
              <a:t>участников - </a:t>
            </a:r>
            <a:r>
              <a:rPr lang="ru-RU" sz="1800" dirty="0" smtClean="0">
                <a:latin typeface="Monotype Corsiva" panose="03010101010201010101" pitchFamily="66" charset="0"/>
              </a:rPr>
              <a:t>10 </a:t>
            </a:r>
            <a:r>
              <a:rPr lang="ru-RU" sz="1800" dirty="0">
                <a:latin typeface="Monotype Corsiva" panose="03010101010201010101" pitchFamily="66" charset="0"/>
              </a:rPr>
              <a:t>человек, </a:t>
            </a:r>
            <a:endParaRPr lang="ru-RU" sz="1800" dirty="0" smtClean="0">
              <a:latin typeface="Monotype Corsiva" panose="03010101010201010101" pitchFamily="66" charset="0"/>
            </a:endParaRP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2</a:t>
            </a:r>
            <a:r>
              <a:rPr lang="ru-RU" sz="1800" dirty="0">
                <a:latin typeface="Monotype Corsiva" panose="03010101010201010101" pitchFamily="66" charset="0"/>
              </a:rPr>
              <a:t>. Фотоконкурс  «Мой герой»  ко Дню защитника </a:t>
            </a:r>
            <a:r>
              <a:rPr lang="ru-RU" sz="1800" dirty="0" smtClean="0">
                <a:latin typeface="Monotype Corsiva" panose="03010101010201010101" pitchFamily="66" charset="0"/>
              </a:rPr>
              <a:t>Отечества, участников </a:t>
            </a:r>
            <a:r>
              <a:rPr lang="ru-RU" sz="1800" dirty="0">
                <a:latin typeface="Monotype Corsiva" panose="03010101010201010101" pitchFamily="66" charset="0"/>
              </a:rPr>
              <a:t>- </a:t>
            </a:r>
            <a:r>
              <a:rPr lang="ru-RU" sz="1800" dirty="0" smtClean="0">
                <a:latin typeface="Monotype Corsiva" panose="03010101010201010101" pitchFamily="66" charset="0"/>
              </a:rPr>
              <a:t>8 человек, 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3</a:t>
            </a:r>
            <a:r>
              <a:rPr lang="ru-RU" sz="1800" b="1" dirty="0">
                <a:latin typeface="Monotype Corsiva" panose="03010101010201010101" pitchFamily="66" charset="0"/>
              </a:rPr>
              <a:t>. </a:t>
            </a:r>
            <a:r>
              <a:rPr lang="ru-RU" sz="1800" dirty="0" smtClean="0">
                <a:latin typeface="Monotype Corsiva" panose="03010101010201010101" pitchFamily="66" charset="0"/>
              </a:rPr>
              <a:t>Городской </a:t>
            </a:r>
            <a:r>
              <a:rPr lang="ru-RU" sz="1800" dirty="0">
                <a:latin typeface="Monotype Corsiva" panose="03010101010201010101" pitchFamily="66" charset="0"/>
              </a:rPr>
              <a:t>этап ХХ </a:t>
            </a:r>
            <a:r>
              <a:rPr lang="en-US" sz="1800" dirty="0">
                <a:latin typeface="Monotype Corsiva" panose="03010101010201010101" pitchFamily="66" charset="0"/>
              </a:rPr>
              <a:t>II</a:t>
            </a:r>
            <a:r>
              <a:rPr lang="ru-RU" sz="1800" dirty="0">
                <a:latin typeface="Monotype Corsiva" panose="03010101010201010101" pitchFamily="66" charset="0"/>
              </a:rPr>
              <a:t> областного фестиваля детского и юношеского художественного творчества «Радуга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</a:t>
            </a:r>
            <a:r>
              <a:rPr lang="ru-RU" sz="1800" dirty="0" smtClean="0"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– 12 человек.</a:t>
            </a:r>
            <a:r>
              <a:rPr lang="ru-RU" sz="1800" dirty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 smtClean="0">
                <a:latin typeface="Monotype Corsiva" panose="03010101010201010101" pitchFamily="66" charset="0"/>
              </a:rPr>
              <a:t>Победители </a:t>
            </a:r>
            <a:r>
              <a:rPr lang="ru-RU" sz="1800" dirty="0">
                <a:latin typeface="Monotype Corsiva" panose="03010101010201010101" pitchFamily="66" charset="0"/>
              </a:rPr>
              <a:t>– 2 чел; призеры- 6 чел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4</a:t>
            </a:r>
            <a:r>
              <a:rPr lang="ru-RU" sz="1800" dirty="0">
                <a:latin typeface="Monotype Corsiva" panose="03010101010201010101" pitchFamily="66" charset="0"/>
              </a:rPr>
              <a:t>. Городской конкурс по ПДД «Правила дорожного движения глазами детей</a:t>
            </a:r>
            <a:r>
              <a:rPr lang="ru-RU" sz="1800" dirty="0" smtClean="0">
                <a:latin typeface="Monotype Corsiva" panose="03010101010201010101" pitchFamily="66" charset="0"/>
              </a:rPr>
              <a:t>»,  </a:t>
            </a:r>
            <a:r>
              <a:rPr lang="ru-RU" sz="1800" dirty="0">
                <a:latin typeface="Monotype Corsiva" panose="03010101010201010101" pitchFamily="66" charset="0"/>
              </a:rPr>
              <a:t>участников - </a:t>
            </a:r>
            <a:r>
              <a:rPr lang="ru-RU" sz="1800" dirty="0" smtClean="0">
                <a:latin typeface="Monotype Corsiva" panose="03010101010201010101" pitchFamily="66" charset="0"/>
              </a:rPr>
              <a:t>34 человек .    Победители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 </a:t>
            </a:r>
            <a:r>
              <a:rPr lang="ru-RU" sz="1800" dirty="0">
                <a:latin typeface="Monotype Corsiva" panose="03010101010201010101" pitchFamily="66" charset="0"/>
              </a:rPr>
              <a:t>чел; призеры –  </a:t>
            </a:r>
            <a:r>
              <a:rPr lang="ru-RU" sz="1800" dirty="0" smtClean="0">
                <a:latin typeface="Monotype Corsiva" panose="03010101010201010101" pitchFamily="66" charset="0"/>
              </a:rPr>
              <a:t>2 чел.</a:t>
            </a:r>
            <a:endParaRPr lang="ru-RU" sz="1800" dirty="0">
              <a:latin typeface="Monotype Corsiva" panose="03010101010201010101" pitchFamily="66" charset="0"/>
            </a:endParaRPr>
          </a:p>
          <a:p>
            <a:r>
              <a:rPr lang="ru-RU" sz="1800" dirty="0">
                <a:latin typeface="Monotype Corsiva" panose="03010101010201010101" pitchFamily="66" charset="0"/>
              </a:rPr>
              <a:t>5. Участие в городском конкурсе творческих работ, посвященного 350-летию со дня рождения Петра </a:t>
            </a:r>
            <a:r>
              <a:rPr lang="en-US" sz="1800" dirty="0">
                <a:latin typeface="Monotype Corsiva" panose="03010101010201010101" pitchFamily="66" charset="0"/>
              </a:rPr>
              <a:t>I</a:t>
            </a:r>
            <a:r>
              <a:rPr lang="ru-RU" sz="1800" dirty="0">
                <a:latin typeface="Monotype Corsiva" panose="03010101010201010101" pitchFamily="66" charset="0"/>
              </a:rPr>
              <a:t>, «Петр </a:t>
            </a:r>
            <a:r>
              <a:rPr lang="en-US" sz="1800" dirty="0">
                <a:latin typeface="Monotype Corsiva" panose="03010101010201010101" pitchFamily="66" charset="0"/>
              </a:rPr>
              <a:t>I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7 человек, победители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 чел</a:t>
            </a:r>
            <a:r>
              <a:rPr lang="ru-RU" sz="1800" dirty="0">
                <a:latin typeface="Monotype Corsiva" panose="03010101010201010101" pitchFamily="66" charset="0"/>
              </a:rPr>
              <a:t>.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6. Проведение  </a:t>
            </a:r>
            <a:r>
              <a:rPr lang="ru-RU" sz="1800" dirty="0">
                <a:latin typeface="Monotype Corsiva" panose="03010101010201010101" pitchFamily="66" charset="0"/>
              </a:rPr>
              <a:t>и участие в городском творческом конкурсе «Добрые пожелания нашему Переславлю» </a:t>
            </a:r>
            <a:r>
              <a:rPr lang="ru-RU" sz="1800" dirty="0" smtClean="0">
                <a:latin typeface="Monotype Corsiva" panose="03010101010201010101" pitchFamily="66" charset="0"/>
              </a:rPr>
              <a:t>– 66 человек</a:t>
            </a:r>
            <a:r>
              <a:rPr lang="ru-RU" sz="1800" dirty="0">
                <a:latin typeface="Monotype Corsiva" panose="03010101010201010101" pitchFamily="66" charset="0"/>
              </a:rPr>
              <a:t>. </a:t>
            </a:r>
            <a:r>
              <a:rPr lang="ru-RU" sz="1800" dirty="0" smtClean="0">
                <a:latin typeface="Monotype Corsiva" panose="03010101010201010101" pitchFamily="66" charset="0"/>
              </a:rPr>
              <a:t> Победители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 </a:t>
            </a:r>
            <a:r>
              <a:rPr lang="ru-RU" sz="1800" dirty="0">
                <a:latin typeface="Monotype Corsiva" panose="03010101010201010101" pitchFamily="66" charset="0"/>
              </a:rPr>
              <a:t>чел; призеры- </a:t>
            </a:r>
            <a:r>
              <a:rPr lang="ru-RU" sz="1800" dirty="0" smtClean="0">
                <a:latin typeface="Monotype Corsiva" panose="03010101010201010101" pitchFamily="66" charset="0"/>
              </a:rPr>
              <a:t>1 </a:t>
            </a:r>
            <a:r>
              <a:rPr lang="ru-RU" sz="1800" dirty="0">
                <a:latin typeface="Monotype Corsiva" panose="03010101010201010101" pitchFamily="66" charset="0"/>
              </a:rPr>
              <a:t>чел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7</a:t>
            </a:r>
            <a:r>
              <a:rPr lang="ru-RU" sz="1800" dirty="0">
                <a:latin typeface="Monotype Corsiva" panose="03010101010201010101" pitchFamily="66" charset="0"/>
              </a:rPr>
              <a:t>. Городской конкурс творческих работ «Разноцветный мир» </a:t>
            </a:r>
            <a:r>
              <a:rPr lang="ru-RU" sz="1800" dirty="0" smtClean="0">
                <a:latin typeface="Monotype Corsiva" panose="03010101010201010101" pitchFamily="66" charset="0"/>
              </a:rPr>
              <a:t>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13 человека</a:t>
            </a:r>
            <a:r>
              <a:rPr lang="ru-RU" sz="1800" dirty="0">
                <a:latin typeface="Monotype Corsiva" panose="03010101010201010101" pitchFamily="66" charset="0"/>
              </a:rPr>
              <a:t>.</a:t>
            </a:r>
            <a:endParaRPr lang="ru-RU" sz="1800" dirty="0" smtClean="0">
              <a:latin typeface="Monotype Corsiva" panose="03010101010201010101" pitchFamily="66" charset="0"/>
            </a:endParaRPr>
          </a:p>
          <a:p>
            <a:r>
              <a:rPr lang="ru-RU" sz="1800" dirty="0">
                <a:latin typeface="Monotype Corsiva" panose="03010101010201010101" pitchFamily="66" charset="0"/>
              </a:rPr>
              <a:t>Победители – 1 чел; призеры- </a:t>
            </a:r>
            <a:r>
              <a:rPr lang="ru-RU" sz="1800" dirty="0" smtClean="0">
                <a:latin typeface="Monotype Corsiva" panose="03010101010201010101" pitchFamily="66" charset="0"/>
              </a:rPr>
              <a:t>2 </a:t>
            </a:r>
            <a:r>
              <a:rPr lang="ru-RU" sz="1800" dirty="0">
                <a:latin typeface="Monotype Corsiva" panose="03010101010201010101" pitchFamily="66" charset="0"/>
              </a:rPr>
              <a:t>чел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8</a:t>
            </a:r>
            <a:r>
              <a:rPr lang="ru-RU" sz="1800" dirty="0">
                <a:latin typeface="Monotype Corsiva" panose="03010101010201010101" pitchFamily="66" charset="0"/>
              </a:rPr>
              <a:t>. Участие в городском фестивале национальных культур «В слове Мы сто тысяч Я»</a:t>
            </a:r>
            <a:r>
              <a:rPr lang="ru-RU" sz="1800" dirty="0" smtClean="0">
                <a:latin typeface="Monotype Corsiva" panose="03010101010201010101" pitchFamily="66" charset="0"/>
              </a:rPr>
              <a:t>,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 4  человека.  Призеры </a:t>
            </a:r>
            <a:r>
              <a:rPr lang="ru-RU" sz="1800" dirty="0">
                <a:latin typeface="Monotype Corsiva" panose="03010101010201010101" pitchFamily="66" charset="0"/>
              </a:rPr>
              <a:t>–  1 чел.</a:t>
            </a:r>
          </a:p>
          <a:p>
            <a:pPr algn="just"/>
            <a:r>
              <a:rPr lang="ru-RU" sz="1800" dirty="0">
                <a:latin typeface="Monotype Corsiva" panose="03010101010201010101" pitchFamily="66" charset="0"/>
              </a:rPr>
              <a:t>9. Участие в городском творческом конкурсе «О той, что дарует нам жизнь и тепло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- </a:t>
            </a:r>
            <a:r>
              <a:rPr lang="ru-RU" sz="1800" dirty="0" smtClean="0">
                <a:latin typeface="Monotype Corsiva" panose="03010101010201010101" pitchFamily="66" charset="0"/>
              </a:rPr>
              <a:t>11 человек.</a:t>
            </a:r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10. </a:t>
            </a:r>
            <a:r>
              <a:rPr lang="ru-RU" sz="1800" dirty="0">
                <a:latin typeface="Monotype Corsiva" panose="03010101010201010101" pitchFamily="66" charset="0"/>
              </a:rPr>
              <a:t>Городской творческий конкурс «Новогодняя фантазия</a:t>
            </a:r>
            <a:r>
              <a:rPr lang="ru-RU" sz="1800" dirty="0" smtClean="0">
                <a:latin typeface="Monotype Corsiva" panose="03010101010201010101" pitchFamily="66" charset="0"/>
              </a:rPr>
              <a:t>», участников – 15 человек. </a:t>
            </a:r>
            <a:r>
              <a:rPr lang="ru-RU" sz="1800" dirty="0">
                <a:latin typeface="Monotype Corsiva" panose="03010101010201010101" pitchFamily="66" charset="0"/>
              </a:rPr>
              <a:t>Победители – 1 чел; призеры- </a:t>
            </a:r>
            <a:r>
              <a:rPr lang="ru-RU" sz="1800" dirty="0" smtClean="0">
                <a:latin typeface="Monotype Corsiva" panose="03010101010201010101" pitchFamily="66" charset="0"/>
              </a:rPr>
              <a:t>5 чел.</a:t>
            </a:r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11. </a:t>
            </a:r>
            <a:r>
              <a:rPr lang="ru-RU" sz="1800" dirty="0">
                <a:latin typeface="Monotype Corsiva" panose="03010101010201010101" pitchFamily="66" charset="0"/>
              </a:rPr>
              <a:t>Детский природоохранный конкурс-выставка новогодних елей (новогодних украшений) «Живи, </a:t>
            </a:r>
            <a:r>
              <a:rPr lang="ru-RU" sz="1800" dirty="0" smtClean="0">
                <a:latin typeface="Monotype Corsiva" panose="03010101010201010101" pitchFamily="66" charset="0"/>
              </a:rPr>
              <a:t>  </a:t>
            </a:r>
          </a:p>
          <a:p>
            <a:pPr algn="just"/>
            <a:r>
              <a:rPr lang="ru-RU" sz="1800" dirty="0">
                <a:latin typeface="Monotype Corsiva" panose="03010101010201010101" pitchFamily="66" charset="0"/>
              </a:rPr>
              <a:t> </a:t>
            </a:r>
            <a:r>
              <a:rPr lang="ru-RU" sz="1800" dirty="0" smtClean="0">
                <a:latin typeface="Monotype Corsiva" panose="03010101010201010101" pitchFamily="66" charset="0"/>
              </a:rPr>
              <a:t>     ёлочка!»,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- </a:t>
            </a:r>
            <a:r>
              <a:rPr lang="ru-RU" sz="1800" dirty="0" smtClean="0">
                <a:latin typeface="Monotype Corsiva" panose="03010101010201010101" pitchFamily="66" charset="0"/>
              </a:rPr>
              <a:t>19 человек.</a:t>
            </a: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2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8496944" cy="633670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Региональные, межрегиональные </a:t>
            </a:r>
            <a:r>
              <a:rPr lang="ru-RU" sz="2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конкурсы, мероприятия и др.</a:t>
            </a:r>
            <a:endParaRPr lang="ru-RU" sz="2000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 marL="342900" indent="-342900">
              <a:buAutoNum type="arabicPeriod"/>
            </a:pPr>
            <a:r>
              <a:rPr lang="ru-RU" sz="1800" dirty="0">
                <a:latin typeface="Monotype Corsiva" panose="03010101010201010101" pitchFamily="66" charset="0"/>
              </a:rPr>
              <a:t>Акция Ярославской области «Покорми птиц зимой</a:t>
            </a:r>
            <a:r>
              <a:rPr lang="ru-RU" sz="1800" dirty="0" smtClean="0">
                <a:latin typeface="Monotype Corsiva" panose="03010101010201010101" pitchFamily="66" charset="0"/>
              </a:rPr>
              <a:t>», участников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15 человек.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2. </a:t>
            </a:r>
            <a:r>
              <a:rPr lang="en-US" sz="1800" dirty="0" smtClean="0">
                <a:latin typeface="Monotype Corsiva" panose="03010101010201010101" pitchFamily="66" charset="0"/>
              </a:rPr>
              <a:t>XXII</a:t>
            </a:r>
            <a:r>
              <a:rPr lang="ru-RU" sz="1800" dirty="0" smtClean="0"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областной фестиваль детского и юношеского художественного творчества «Радуга»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участников – 8 человек</a:t>
            </a:r>
            <a:r>
              <a:rPr lang="ru-RU" sz="1800" dirty="0">
                <a:latin typeface="Monotype Corsiva" panose="03010101010201010101" pitchFamily="66" charset="0"/>
              </a:rPr>
              <a:t>. Победители – 1 </a:t>
            </a:r>
            <a:r>
              <a:rPr lang="ru-RU" sz="1800" dirty="0" smtClean="0">
                <a:latin typeface="Monotype Corsiva" panose="03010101010201010101" pitchFamily="66" charset="0"/>
              </a:rPr>
              <a:t>чел.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3</a:t>
            </a:r>
            <a:r>
              <a:rPr lang="ru-RU" sz="1800" dirty="0">
                <a:latin typeface="Monotype Corsiva" panose="03010101010201010101" pitchFamily="66" charset="0"/>
              </a:rPr>
              <a:t>. Открытое первенство Ярославской области по </a:t>
            </a:r>
            <a:r>
              <a:rPr lang="ru-RU" sz="1800" dirty="0" err="1" smtClean="0">
                <a:latin typeface="Monotype Corsiva" panose="03010101010201010101" pitchFamily="66" charset="0"/>
              </a:rPr>
              <a:t>киокусинкай</a:t>
            </a:r>
            <a:r>
              <a:rPr lang="ru-RU" sz="1800" dirty="0" smtClean="0">
                <a:latin typeface="Monotype Corsiva" panose="03010101010201010101" pitchFamily="66" charset="0"/>
              </a:rPr>
              <a:t>, участников </a:t>
            </a:r>
            <a:r>
              <a:rPr lang="ru-RU" sz="1800" dirty="0"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latin typeface="Monotype Corsiva" panose="03010101010201010101" pitchFamily="66" charset="0"/>
              </a:rPr>
              <a:t>2 человек.  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Призер </a:t>
            </a:r>
            <a:r>
              <a:rPr lang="ru-RU" sz="1800" dirty="0">
                <a:latin typeface="Monotype Corsiva" panose="03010101010201010101" pitchFamily="66" charset="0"/>
              </a:rPr>
              <a:t>– 1 чел.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4. Онлайн-викторина  творческого интернет-проекта «Подросток и закон</a:t>
            </a:r>
            <a:r>
              <a:rPr lang="ru-RU" sz="1800" dirty="0" smtClean="0">
                <a:latin typeface="Monotype Corsiva" panose="03010101010201010101" pitchFamily="66" charset="0"/>
              </a:rPr>
              <a:t>»</a:t>
            </a:r>
            <a:r>
              <a:rPr lang="en-US" sz="1800" dirty="0" smtClean="0">
                <a:latin typeface="Monotype Corsiva" panose="03010101010201010101" pitchFamily="66" charset="0"/>
              </a:rPr>
              <a:t>,</a:t>
            </a:r>
            <a:r>
              <a:rPr lang="ru-RU" sz="1800" dirty="0" smtClean="0">
                <a:latin typeface="Monotype Corsiva" panose="03010101010201010101" pitchFamily="66" charset="0"/>
              </a:rPr>
              <a:t>  участников </a:t>
            </a:r>
            <a:r>
              <a:rPr lang="ru-RU" sz="1800" dirty="0">
                <a:latin typeface="Monotype Corsiva" panose="03010101010201010101" pitchFamily="66" charset="0"/>
              </a:rPr>
              <a:t>- </a:t>
            </a:r>
            <a:r>
              <a:rPr lang="ru-RU" sz="1800" dirty="0" smtClean="0">
                <a:latin typeface="Monotype Corsiva" panose="03010101010201010101" pitchFamily="66" charset="0"/>
              </a:rPr>
              <a:t>3 человека.</a:t>
            </a:r>
            <a:endParaRPr lang="ru-RU" sz="1800" dirty="0"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latin typeface="Monotype Corsiva" panose="03010101010201010101" pitchFamily="66" charset="0"/>
              </a:rPr>
              <a:t>5. Интеллектуально-творческая  онлайн-игра </a:t>
            </a:r>
            <a:r>
              <a:rPr lang="ru-RU" sz="1800" dirty="0">
                <a:latin typeface="Monotype Corsiva" panose="03010101010201010101" pitchFamily="66" charset="0"/>
              </a:rPr>
              <a:t>«Калейдоскоп народов России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</a:t>
            </a:r>
            <a:r>
              <a:rPr lang="ru-RU" sz="1800" dirty="0" smtClean="0">
                <a:latin typeface="Monotype Corsiva" panose="03010101010201010101" pitchFamily="66" charset="0"/>
              </a:rPr>
              <a:t>– 7 человек</a:t>
            </a:r>
            <a:r>
              <a:rPr lang="ru-RU" sz="1800" dirty="0">
                <a:latin typeface="Monotype Corsiva" panose="03010101010201010101" pitchFamily="66" charset="0"/>
              </a:rPr>
              <a:t>.</a:t>
            </a:r>
            <a:r>
              <a:rPr lang="ru-RU" sz="1800" dirty="0" smtClean="0">
                <a:latin typeface="Monotype Corsiva" panose="03010101010201010101" pitchFamily="66" charset="0"/>
              </a:rPr>
              <a:t> </a:t>
            </a:r>
            <a:r>
              <a:rPr lang="ru-RU" sz="1800" dirty="0">
                <a:latin typeface="Monotype Corsiva" panose="03010101010201010101" pitchFamily="66" charset="0"/>
              </a:rPr>
              <a:t>Призер – </a:t>
            </a:r>
            <a:r>
              <a:rPr lang="ru-RU" sz="1800" dirty="0" smtClean="0">
                <a:latin typeface="Monotype Corsiva" panose="03010101010201010101" pitchFamily="66" charset="0"/>
              </a:rPr>
              <a:t>команда.</a:t>
            </a:r>
          </a:p>
          <a:p>
            <a:endParaRPr lang="ru-RU" sz="1800" dirty="0">
              <a:latin typeface="Monotype Corsiva" panose="03010101010201010101" pitchFamily="66" charset="0"/>
            </a:endParaRPr>
          </a:p>
          <a:p>
            <a:endParaRPr lang="ru-RU" sz="1800" dirty="0">
              <a:latin typeface="Monotype Corsiva" panose="03010101010201010101" pitchFamily="66" charset="0"/>
            </a:endParaRPr>
          </a:p>
          <a:p>
            <a:endParaRPr lang="ru-RU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260648"/>
            <a:ext cx="7704856" cy="626469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Федеральные, Всероссийские</a:t>
            </a:r>
            <a:r>
              <a:rPr lang="ru-RU" sz="2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, международные конкурсы, мероприятия и др</a:t>
            </a:r>
            <a:r>
              <a:rPr lang="ru-RU" sz="2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.</a:t>
            </a:r>
          </a:p>
          <a:p>
            <a:pPr algn="ctr"/>
            <a:endParaRPr lang="ru-RU" sz="1200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 marL="342900" indent="-342900" algn="just">
              <a:buAutoNum type="arabicPeriod"/>
            </a:pPr>
            <a:r>
              <a:rPr lang="ru-RU" sz="1800" dirty="0" err="1">
                <a:latin typeface="Monotype Corsiva" panose="03010101010201010101" pitchFamily="66" charset="0"/>
              </a:rPr>
              <a:t>Квест</a:t>
            </a:r>
            <a:r>
              <a:rPr lang="ru-RU" sz="1800" dirty="0">
                <a:latin typeface="Monotype Corsiva" panose="03010101010201010101" pitchFamily="66" charset="0"/>
              </a:rPr>
              <a:t> – игра «Народы </a:t>
            </a:r>
            <a:r>
              <a:rPr lang="ru-RU" sz="1800" dirty="0" err="1">
                <a:latin typeface="Monotype Corsiva" panose="03010101010201010101" pitchFamily="66" charset="0"/>
              </a:rPr>
              <a:t>Росии</a:t>
            </a:r>
            <a:r>
              <a:rPr lang="ru-RU" sz="1800" dirty="0">
                <a:latin typeface="Monotype Corsiva" panose="03010101010201010101" pitchFamily="66" charset="0"/>
              </a:rPr>
              <a:t>» в рамках «2022 год народного искусства и нематериального культурного наследия народов России»</a:t>
            </a:r>
            <a:r>
              <a:rPr lang="ru-RU" sz="1800" dirty="0" smtClean="0">
                <a:latin typeface="Monotype Corsiva" panose="03010101010201010101" pitchFamily="66" charset="0"/>
              </a:rPr>
              <a:t>, </a:t>
            </a:r>
            <a:r>
              <a:rPr lang="ru-RU" sz="1800" dirty="0">
                <a:latin typeface="Monotype Corsiva" panose="03010101010201010101" pitchFamily="66" charset="0"/>
              </a:rPr>
              <a:t>участников - </a:t>
            </a:r>
            <a:r>
              <a:rPr lang="ru-RU" sz="1800" dirty="0" smtClean="0">
                <a:latin typeface="Monotype Corsiva" panose="03010101010201010101" pitchFamily="66" charset="0"/>
              </a:rPr>
              <a:t>12 человек.</a:t>
            </a:r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2. Федеральный проект «Мы </a:t>
            </a:r>
            <a:r>
              <a:rPr lang="ru-RU" sz="1800" dirty="0">
                <a:latin typeface="Monotype Corsiva" panose="03010101010201010101" pitchFamily="66" charset="0"/>
              </a:rPr>
              <a:t>вместе», бонусные задания марафона «</a:t>
            </a:r>
            <a:r>
              <a:rPr lang="ru-RU" sz="1800" dirty="0" err="1">
                <a:latin typeface="Monotype Corsiva" panose="03010101010201010101" pitchFamily="66" charset="0"/>
              </a:rPr>
              <a:t>Разные_Смелые_Молодые</a:t>
            </a:r>
            <a:r>
              <a:rPr lang="ru-RU" sz="1800" dirty="0">
                <a:latin typeface="Monotype Corsiva" panose="03010101010201010101" pitchFamily="66" charset="0"/>
              </a:rPr>
              <a:t>»</a:t>
            </a:r>
            <a:r>
              <a:rPr lang="ru-RU" sz="1800" dirty="0" smtClean="0">
                <a:latin typeface="Monotype Corsiva" panose="03010101010201010101" pitchFamily="66" charset="0"/>
              </a:rPr>
              <a:t>,  участников </a:t>
            </a:r>
            <a:r>
              <a:rPr lang="ru-RU" sz="1800" dirty="0">
                <a:latin typeface="Monotype Corsiva" panose="03010101010201010101" pitchFamily="66" charset="0"/>
              </a:rPr>
              <a:t>- </a:t>
            </a:r>
            <a:r>
              <a:rPr lang="ru-RU" sz="1800" dirty="0" smtClean="0">
                <a:latin typeface="Monotype Corsiva" panose="03010101010201010101" pitchFamily="66" charset="0"/>
              </a:rPr>
              <a:t>15 человек.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3</a:t>
            </a:r>
            <a:r>
              <a:rPr lang="ru-RU" sz="1800" dirty="0">
                <a:latin typeface="Monotype Corsiva" panose="03010101010201010101" pitchFamily="66" charset="0"/>
              </a:rPr>
              <a:t>. Федеральный проект «Мы вместе», </a:t>
            </a:r>
            <a:r>
              <a:rPr lang="ru-RU" sz="1800" dirty="0" smtClean="0">
                <a:latin typeface="Monotype Corsiva" panose="03010101010201010101" pitchFamily="66" charset="0"/>
              </a:rPr>
              <a:t>задание №4 </a:t>
            </a:r>
            <a:r>
              <a:rPr lang="ru-RU" sz="1800" dirty="0">
                <a:latin typeface="Monotype Corsiva" panose="03010101010201010101" pitchFamily="66" charset="0"/>
              </a:rPr>
              <a:t>«Знай край</a:t>
            </a:r>
            <a:r>
              <a:rPr lang="ru-RU" sz="1800" dirty="0" smtClean="0">
                <a:latin typeface="Monotype Corsiva" panose="03010101010201010101" pitchFamily="66" charset="0"/>
              </a:rPr>
              <a:t>» </a:t>
            </a:r>
            <a:r>
              <a:rPr lang="ru-RU" sz="1800" dirty="0">
                <a:latin typeface="Monotype Corsiva" panose="03010101010201010101" pitchFamily="66" charset="0"/>
              </a:rPr>
              <a:t>составление</a:t>
            </a:r>
            <a:r>
              <a:rPr lang="ru-RU" sz="1800" dirty="0"/>
              <a:t> </a:t>
            </a:r>
            <a:r>
              <a:rPr lang="ru-RU" sz="1800" dirty="0">
                <a:latin typeface="Monotype Corsiva" panose="03010101010201010101" pitchFamily="66" charset="0"/>
              </a:rPr>
              <a:t>презентации, туристического маршрута по </a:t>
            </a:r>
            <a:r>
              <a:rPr lang="ru-RU" sz="1800" dirty="0" smtClean="0">
                <a:latin typeface="Monotype Corsiva" panose="03010101010201010101" pitchFamily="66" charset="0"/>
              </a:rPr>
              <a:t>селу,  </a:t>
            </a:r>
            <a:r>
              <a:rPr lang="ru-RU" sz="1800" dirty="0">
                <a:latin typeface="Monotype Corsiva" panose="03010101010201010101" pitchFamily="66" charset="0"/>
              </a:rPr>
              <a:t>участников - 15 человек.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4</a:t>
            </a:r>
            <a:r>
              <a:rPr lang="ru-RU" sz="1800" dirty="0">
                <a:latin typeface="Monotype Corsiva" panose="03010101010201010101" pitchFamily="66" charset="0"/>
              </a:rPr>
              <a:t>. </a:t>
            </a:r>
            <a:r>
              <a:rPr lang="ru-RU" sz="1800" dirty="0" smtClean="0">
                <a:latin typeface="Monotype Corsiva" panose="03010101010201010101" pitchFamily="66" charset="0"/>
              </a:rPr>
              <a:t>Епархиальный  конкурс-фестиваль </a:t>
            </a:r>
            <a:r>
              <a:rPr lang="ru-RU" sz="1800" dirty="0">
                <a:latin typeface="Monotype Corsiva" panose="03010101010201010101" pitchFamily="66" charset="0"/>
              </a:rPr>
              <a:t>декоративно-прикладного творчества </a:t>
            </a:r>
            <a:r>
              <a:rPr lang="ru-RU" sz="1800" dirty="0" smtClean="0">
                <a:latin typeface="Monotype Corsiva" panose="03010101010201010101" pitchFamily="66" charset="0"/>
              </a:rPr>
              <a:t>«Пасхальное </a:t>
            </a:r>
            <a:r>
              <a:rPr lang="ru-RU" sz="1800" dirty="0">
                <a:latin typeface="Monotype Corsiva" panose="03010101010201010101" pitchFamily="66" charset="0"/>
              </a:rPr>
              <a:t>яйцо </a:t>
            </a:r>
            <a:r>
              <a:rPr lang="ru-RU" sz="1800" dirty="0" smtClean="0">
                <a:latin typeface="Monotype Corsiva" panose="03010101010201010101" pitchFamily="66" charset="0"/>
              </a:rPr>
              <a:t>2022»,  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8 человек, призёр – 2 человек .</a:t>
            </a:r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5. Всероссийский фестиваль </a:t>
            </a:r>
            <a:r>
              <a:rPr lang="ru-RU" sz="1800" dirty="0">
                <a:latin typeface="Monotype Corsiva" panose="03010101010201010101" pitchFamily="66" charset="0"/>
              </a:rPr>
              <a:t>учащейся молодёжи «Мы вместе</a:t>
            </a:r>
            <a:r>
              <a:rPr lang="ru-RU" sz="1800" dirty="0" smtClean="0">
                <a:latin typeface="Monotype Corsiva" panose="03010101010201010101" pitchFamily="66" charset="0"/>
              </a:rPr>
              <a:t>!», поездка в   </a:t>
            </a:r>
            <a:r>
              <a:rPr lang="ru-RU" sz="1800" dirty="0">
                <a:latin typeface="Monotype Corsiva" panose="03010101010201010101" pitchFamily="66" charset="0"/>
              </a:rPr>
              <a:t>Краснодарский край, </a:t>
            </a:r>
            <a:r>
              <a:rPr lang="ru-RU" sz="1800" dirty="0" err="1">
                <a:latin typeface="Monotype Corsiva" panose="03010101010201010101" pitchFamily="66" charset="0"/>
              </a:rPr>
              <a:t>Анапский</a:t>
            </a:r>
            <a:r>
              <a:rPr lang="ru-RU" sz="1800" dirty="0">
                <a:latin typeface="Monotype Corsiva" panose="03010101010201010101" pitchFamily="66" charset="0"/>
              </a:rPr>
              <a:t> р-н,  п. </a:t>
            </a:r>
            <a:r>
              <a:rPr lang="ru-RU" sz="1800" dirty="0" smtClean="0">
                <a:latin typeface="Monotype Corsiva" panose="03010101010201010101" pitchFamily="66" charset="0"/>
              </a:rPr>
              <a:t>Сукко,   </a:t>
            </a:r>
            <a:r>
              <a:rPr lang="ru-RU" sz="1800" dirty="0">
                <a:latin typeface="Monotype Corsiva" panose="03010101010201010101" pitchFamily="66" charset="0"/>
              </a:rPr>
              <a:t>участников – </a:t>
            </a:r>
            <a:r>
              <a:rPr lang="ru-RU" sz="1800" dirty="0" smtClean="0">
                <a:latin typeface="Monotype Corsiva" panose="03010101010201010101" pitchFamily="66" charset="0"/>
              </a:rPr>
              <a:t>10 человек 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6. Десятая юбилейная детско-юношеская патриотическая акция «РИСУЕМ ПОБЕДУ – 2022» посвященной славному ратному и гражданскому подвигу поколения победителей!, </a:t>
            </a:r>
            <a:r>
              <a:rPr lang="ru-RU" sz="1800" dirty="0">
                <a:latin typeface="Monotype Corsiva" panose="03010101010201010101" pitchFamily="66" charset="0"/>
              </a:rPr>
              <a:t>участников - </a:t>
            </a:r>
            <a:r>
              <a:rPr lang="ru-RU" sz="1800" dirty="0" smtClean="0">
                <a:latin typeface="Monotype Corsiva" panose="03010101010201010101" pitchFamily="66" charset="0"/>
              </a:rPr>
              <a:t>5 человек.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7</a:t>
            </a:r>
            <a:r>
              <a:rPr lang="ru-RU" sz="1800" dirty="0">
                <a:latin typeface="Monotype Corsiva" panose="03010101010201010101" pitchFamily="66" charset="0"/>
              </a:rPr>
              <a:t>. Федеральный </a:t>
            </a:r>
            <a:r>
              <a:rPr lang="ru-RU" sz="1800" dirty="0" smtClean="0">
                <a:latin typeface="Monotype Corsiva" panose="03010101010201010101" pitchFamily="66" charset="0"/>
              </a:rPr>
              <a:t>марафон </a:t>
            </a:r>
            <a:r>
              <a:rPr lang="ru-RU" sz="1800" dirty="0">
                <a:latin typeface="Monotype Corsiva" panose="03010101010201010101" pitchFamily="66" charset="0"/>
              </a:rPr>
              <a:t>«Разные. Смелые. Молодые</a:t>
            </a:r>
            <a:r>
              <a:rPr lang="ru-RU" sz="1800" dirty="0" smtClean="0">
                <a:latin typeface="Monotype Corsiva" panose="03010101010201010101" pitchFamily="66" charset="0"/>
              </a:rPr>
              <a:t>» отборочный этап, </a:t>
            </a:r>
            <a:r>
              <a:rPr lang="ru-RU" sz="1800" dirty="0">
                <a:latin typeface="Monotype Corsiva" panose="03010101010201010101" pitchFamily="66" charset="0"/>
              </a:rPr>
              <a:t>участников - 15 человек.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8. </a:t>
            </a:r>
            <a:r>
              <a:rPr lang="ru-RU" sz="1800" dirty="0">
                <a:latin typeface="Monotype Corsiva" panose="03010101010201010101" pitchFamily="66" charset="0"/>
              </a:rPr>
              <a:t>Федеральный марафон «Разные. Смелые. Молодые</a:t>
            </a:r>
            <a:r>
              <a:rPr lang="ru-RU" sz="1800" dirty="0" smtClean="0">
                <a:latin typeface="Monotype Corsiva" panose="03010101010201010101" pitchFamily="66" charset="0"/>
              </a:rPr>
              <a:t>»,</a:t>
            </a:r>
            <a:r>
              <a:rPr lang="ru-RU" sz="1800" dirty="0" smtClean="0"/>
              <a:t> </a:t>
            </a:r>
            <a:r>
              <a:rPr lang="ru-RU" sz="1800" dirty="0">
                <a:latin typeface="Monotype Corsiva" panose="03010101010201010101" pitchFamily="66" charset="0"/>
              </a:rPr>
              <a:t>"Вдохновляй" – первое обязательное </a:t>
            </a:r>
            <a:r>
              <a:rPr lang="ru-RU" sz="1800" dirty="0" smtClean="0">
                <a:latin typeface="Monotype Corsiva" panose="03010101010201010101" pitchFamily="66" charset="0"/>
              </a:rPr>
              <a:t>задание, </a:t>
            </a:r>
            <a:r>
              <a:rPr lang="ru-RU" sz="1800" dirty="0">
                <a:latin typeface="Monotype Corsiva" panose="03010101010201010101" pitchFamily="66" charset="0"/>
              </a:rPr>
              <a:t>участников - 15 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9. </a:t>
            </a:r>
            <a:r>
              <a:rPr lang="ru-RU" sz="1800" dirty="0">
                <a:latin typeface="Monotype Corsiva" panose="03010101010201010101" pitchFamily="66" charset="0"/>
              </a:rPr>
              <a:t>Федеральный марафон «Разные. Смелые. Молодые</a:t>
            </a:r>
            <a:r>
              <a:rPr lang="ru-RU" sz="1800" dirty="0" smtClean="0">
                <a:latin typeface="Monotype Corsiva" panose="03010101010201010101" pitchFamily="66" charset="0"/>
              </a:rPr>
              <a:t>», "Объединяй</a:t>
            </a:r>
            <a:r>
              <a:rPr lang="ru-RU" sz="1800" dirty="0">
                <a:latin typeface="Monotype Corsiva" panose="03010101010201010101" pitchFamily="66" charset="0"/>
              </a:rPr>
              <a:t>" – второе обязательное </a:t>
            </a:r>
            <a:r>
              <a:rPr lang="ru-RU" sz="1800" dirty="0" smtClean="0">
                <a:latin typeface="Monotype Corsiva" panose="03010101010201010101" pitchFamily="66" charset="0"/>
              </a:rPr>
              <a:t>задание, </a:t>
            </a:r>
            <a:r>
              <a:rPr lang="ru-RU" sz="1800" dirty="0">
                <a:latin typeface="Monotype Corsiva" panose="03010101010201010101" pitchFamily="66" charset="0"/>
              </a:rPr>
              <a:t>участников - 15 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10. Всероссийский марафон </a:t>
            </a:r>
            <a:r>
              <a:rPr lang="ru-RU" sz="1800" dirty="0">
                <a:latin typeface="Monotype Corsiva" panose="03010101010201010101" pitchFamily="66" charset="0"/>
              </a:rPr>
              <a:t>"Развивай! Создавай! Мотивируй!" Культурный диалог по вопросам профессиональной ориентации </a:t>
            </a:r>
            <a:r>
              <a:rPr lang="ru-RU" sz="1800" dirty="0" smtClean="0">
                <a:latin typeface="Monotype Corsiva" panose="03010101010201010101" pitchFamily="66" charset="0"/>
              </a:rPr>
              <a:t>обучающиеся, </a:t>
            </a:r>
            <a:r>
              <a:rPr lang="ru-RU" sz="1800" dirty="0">
                <a:latin typeface="Monotype Corsiva" panose="03010101010201010101" pitchFamily="66" charset="0"/>
              </a:rPr>
              <a:t>участников - </a:t>
            </a:r>
            <a:r>
              <a:rPr lang="ru-RU" sz="1800" dirty="0" smtClean="0">
                <a:latin typeface="Monotype Corsiva" panose="03010101010201010101" pitchFamily="66" charset="0"/>
              </a:rPr>
              <a:t>14 </a:t>
            </a:r>
            <a:r>
              <a:rPr lang="ru-RU" sz="1800" dirty="0">
                <a:latin typeface="Monotype Corsiva" panose="03010101010201010101" pitchFamily="66" charset="0"/>
              </a:rPr>
              <a:t>человек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11. </a:t>
            </a:r>
            <a:r>
              <a:rPr lang="en-US" sz="1800" dirty="0">
                <a:latin typeface="Monotype Corsiva" panose="03010101010201010101" pitchFamily="66" charset="0"/>
              </a:rPr>
              <a:t>III </a:t>
            </a:r>
            <a:r>
              <a:rPr lang="ru-RU" sz="1800" dirty="0">
                <a:latin typeface="Monotype Corsiva" panose="03010101010201010101" pitchFamily="66" charset="0"/>
              </a:rPr>
              <a:t>Всероссийский конкурс «Гордость России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</a:t>
            </a:r>
            <a:r>
              <a:rPr lang="ru-RU" sz="1800" dirty="0" smtClean="0">
                <a:latin typeface="Monotype Corsiva" panose="03010101010201010101" pitchFamily="66" charset="0"/>
              </a:rPr>
              <a:t>-13человек </a:t>
            </a:r>
            <a:r>
              <a:rPr lang="ru-RU" sz="1800" dirty="0">
                <a:latin typeface="Monotype Corsiva" panose="03010101010201010101" pitchFamily="66" charset="0"/>
              </a:rPr>
              <a:t>.    Победители – 1 чел; призеры –  </a:t>
            </a:r>
            <a:r>
              <a:rPr lang="ru-RU" sz="1800" dirty="0" smtClean="0">
                <a:latin typeface="Monotype Corsiva" panose="03010101010201010101" pitchFamily="66" charset="0"/>
              </a:rPr>
              <a:t>1 </a:t>
            </a:r>
            <a:r>
              <a:rPr lang="ru-RU" sz="1800" dirty="0">
                <a:latin typeface="Monotype Corsiva" panose="03010101010201010101" pitchFamily="66" charset="0"/>
              </a:rPr>
              <a:t>чел</a:t>
            </a:r>
            <a:r>
              <a:rPr lang="ru-RU" sz="1800" dirty="0" smtClean="0"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12. </a:t>
            </a:r>
            <a:r>
              <a:rPr lang="ru-RU" sz="1800" dirty="0">
                <a:latin typeface="Monotype Corsiva" panose="03010101010201010101" pitchFamily="66" charset="0"/>
              </a:rPr>
              <a:t>Всероссийская молодёжная акция «Фронтовая открытка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</a:t>
            </a:r>
            <a:r>
              <a:rPr lang="ru-RU" sz="1800" dirty="0" smtClean="0">
                <a:latin typeface="Monotype Corsiva" panose="03010101010201010101" pitchFamily="66" charset="0"/>
              </a:rPr>
              <a:t>-3человек </a:t>
            </a:r>
          </a:p>
          <a:p>
            <a:pPr algn="just"/>
            <a:r>
              <a:rPr lang="ru-RU" sz="1800" dirty="0" smtClean="0">
                <a:latin typeface="Monotype Corsiva" panose="03010101010201010101" pitchFamily="66" charset="0"/>
              </a:rPr>
              <a:t>13.</a:t>
            </a:r>
            <a:r>
              <a:rPr lang="ru-RU" sz="1600" dirty="0"/>
              <a:t> </a:t>
            </a:r>
            <a:r>
              <a:rPr lang="ru-RU" sz="1800" dirty="0" smtClean="0">
                <a:latin typeface="Monotype Corsiva" panose="03010101010201010101" pitchFamily="66" charset="0"/>
              </a:rPr>
              <a:t>Международный епархиальный </a:t>
            </a:r>
            <a:r>
              <a:rPr lang="ru-RU" sz="1800" dirty="0">
                <a:latin typeface="Monotype Corsiva" panose="03010101010201010101" pitchFamily="66" charset="0"/>
              </a:rPr>
              <a:t>конкурс «Навстречу Рождеству</a:t>
            </a:r>
            <a:r>
              <a:rPr lang="ru-RU" sz="1800" dirty="0" smtClean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latin typeface="Monotype Corsiva" panose="03010101010201010101" pitchFamily="66" charset="0"/>
              </a:rPr>
              <a:t>участников -3человек </a:t>
            </a: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>
              <a:latin typeface="Monotype Corsiva" panose="03010101010201010101" pitchFamily="66" charset="0"/>
            </a:endParaRPr>
          </a:p>
          <a:p>
            <a:pPr algn="just"/>
            <a:endParaRPr lang="ru-RU" sz="1800" dirty="0" smtClean="0"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88640"/>
            <a:ext cx="8568952" cy="65527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i="1" dirty="0">
                <a:solidFill>
                  <a:srgbClr val="5A2781"/>
                </a:solidFill>
                <a:latin typeface="Monotype Corsiva" panose="03010101010201010101" pitchFamily="66" charset="0"/>
              </a:rPr>
              <a:t>Итоги реализации программы развития за </a:t>
            </a:r>
            <a:r>
              <a:rPr lang="ru-RU" sz="2000" b="1" i="1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2022 </a:t>
            </a:r>
            <a:r>
              <a:rPr lang="ru-RU" sz="2000" b="1" i="1" dirty="0">
                <a:solidFill>
                  <a:srgbClr val="5A2781"/>
                </a:solidFill>
                <a:latin typeface="Monotype Corsiva" panose="03010101010201010101" pitchFamily="66" charset="0"/>
              </a:rPr>
              <a:t>год.</a:t>
            </a:r>
            <a:endParaRPr lang="ru-RU" sz="2000" dirty="0">
              <a:solidFill>
                <a:srgbClr val="5A2781"/>
              </a:solidFill>
              <a:latin typeface="Monotype Corsiva" panose="03010101010201010101" pitchFamily="66" charset="0"/>
            </a:endParaRPr>
          </a:p>
          <a:p>
            <a:r>
              <a:rPr lang="ru-RU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Monotype Corsiva" panose="03010101010201010101" pitchFamily="66" charset="0"/>
              </a:rPr>
              <a:t> Расширение </a:t>
            </a:r>
            <a:r>
              <a:rPr lang="ru-RU" sz="1800" dirty="0">
                <a:latin typeface="Monotype Corsiva" panose="03010101010201010101" pitchFamily="66" charset="0"/>
              </a:rPr>
              <a:t>внешних связей учреждения с другими школами, различными структурами.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Создание комфортных условий для успешной образовательной деятельности, общения, самореализации.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Приобретение необходимого оборудования для реализации образовательных программ.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Организационное и методическое сопровождение деятельности, обеспечивающее эффективность процесса обучения, воспитания, развития и социализации детей.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В условиях распространения коронавирусной инфекции </a:t>
            </a:r>
            <a:r>
              <a:rPr lang="en-US" sz="1800" dirty="0">
                <a:latin typeface="Monotype Corsiva" panose="03010101010201010101" pitchFamily="66" charset="0"/>
              </a:rPr>
              <a:t>COVID</a:t>
            </a:r>
            <a:r>
              <a:rPr lang="ru-RU" sz="1800" dirty="0">
                <a:latin typeface="Monotype Corsiva" panose="03010101010201010101" pitchFamily="66" charset="0"/>
              </a:rPr>
              <a:t>-19 разработаны документы по переходу на дистанционное обучение.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При переходе на дистанционное обучение некоторых объединений для реализации образовательных программ применялось электронное обучение и дистанционные образовательные технологии.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Успешно применяется практика проведения мероприятий, конкурсов, совещаний, общих собраний, семинаров, педагогических советов  в онлайн-формате.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 Развитие и совершенствование системы самообразования педагогических и руководящих кадров и повышения их профессионального мастерства.</a:t>
            </a:r>
          </a:p>
          <a:p>
            <a:pPr algn="ctr"/>
            <a:r>
              <a:rPr lang="ru-RU" sz="1800" b="1" dirty="0">
                <a:solidFill>
                  <a:srgbClr val="5A2781"/>
                </a:solidFill>
                <a:latin typeface="Monotype Corsiva" panose="03010101010201010101" pitchFamily="66" charset="0"/>
              </a:rPr>
              <a:t>Проблемы МУ ДО Нагорьевского ЦДТ</a:t>
            </a:r>
            <a:endParaRPr lang="ru-RU" sz="1800" dirty="0">
              <a:solidFill>
                <a:srgbClr val="5A2781"/>
              </a:solidFill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dirty="0">
                <a:latin typeface="Monotype Corsiva" panose="03010101010201010101" pitchFamily="66" charset="0"/>
              </a:rPr>
              <a:t> </a:t>
            </a:r>
            <a:r>
              <a:rPr lang="ru-RU" sz="1800" dirty="0" smtClean="0">
                <a:latin typeface="Monotype Corsiva" panose="03010101010201010101" pitchFamily="66" charset="0"/>
              </a:rPr>
              <a:t>Все </a:t>
            </a:r>
            <a:r>
              <a:rPr lang="ru-RU" sz="1800" dirty="0">
                <a:latin typeface="Monotype Corsiva" panose="03010101010201010101" pitchFamily="66" charset="0"/>
              </a:rPr>
              <a:t>педагоги дополнительного образования являются внешними совместителями.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Monotype Corsiva" panose="03010101010201010101" pitchFamily="66" charset="0"/>
              </a:rPr>
              <a:t>Дефицит квалифицированных кадров для реализации дополнительных общеобразовательных программ по хореографии, вокалу, робототехники,  и др.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Monotype Corsiva" panose="03010101010201010101" pitchFamily="66" charset="0"/>
              </a:rPr>
              <a:t>Объёмность </a:t>
            </a:r>
            <a:r>
              <a:rPr lang="ru-RU" sz="1800" dirty="0">
                <a:latin typeface="Monotype Corsiva" panose="03010101010201010101" pitchFamily="66" charset="0"/>
              </a:rPr>
              <a:t>отчетных документов затрудняет качественное управление образовательным процессом.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2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484784"/>
            <a:ext cx="8424936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7200" dirty="0">
                <a:solidFill>
                  <a:srgbClr val="5A2781"/>
                </a:solidFill>
                <a:latin typeface="Monotype Corsiva" panose="03010101010201010101" pitchFamily="66" charset="0"/>
              </a:rPr>
              <a:t>Спасибо за внимание</a:t>
            </a:r>
            <a:r>
              <a:rPr lang="ru-RU" sz="7200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!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1500" i="1" dirty="0" smtClean="0">
                <a:latin typeface="Monotype Corsiva" pitchFamily="66" charset="0"/>
              </a:rPr>
              <a:t>Приказ «5-АХД от 13.01.2023 г. «О подготовке публичного доклада за 2022 год»</a:t>
            </a:r>
            <a:endParaRPr lang="ru-RU" sz="1500" i="1" dirty="0">
              <a:latin typeface="Monotype Corsiva" pitchFamily="66" charset="0"/>
            </a:endParaRPr>
          </a:p>
          <a:p>
            <a:r>
              <a:rPr lang="ru-RU" sz="1500" i="1" dirty="0" smtClean="0">
                <a:latin typeface="Monotype Corsiva" pitchFamily="66" charset="0"/>
              </a:rPr>
              <a:t>Приказ № 7а-АХД от 28.02.2023 г. «Об утверждении публичного доклада за 2022 год»</a:t>
            </a:r>
            <a:endParaRPr lang="ru-RU" sz="1500" i="1" dirty="0">
              <a:latin typeface="Monotype Corsiva" pitchFamily="66" charset="0"/>
            </a:endParaRPr>
          </a:p>
          <a:p>
            <a:r>
              <a:rPr lang="ru-RU" sz="1500" i="1" dirty="0" smtClean="0">
                <a:latin typeface="Monotype Corsiva" pitchFamily="66" charset="0"/>
              </a:rPr>
              <a:t>Составители: М.А.Воробьёва</a:t>
            </a:r>
            <a:r>
              <a:rPr lang="en-US" sz="1500" i="1" dirty="0" smtClean="0">
                <a:latin typeface="Monotype Corsiva" pitchFamily="66" charset="0"/>
              </a:rPr>
              <a:t>, </a:t>
            </a:r>
            <a:r>
              <a:rPr lang="ru-RU" sz="1500" i="1" dirty="0" smtClean="0">
                <a:latin typeface="Monotype Corsiva" pitchFamily="66" charset="0"/>
              </a:rPr>
              <a:t>М.А.Парамонова</a:t>
            </a:r>
            <a:r>
              <a:rPr lang="ru-RU" sz="1500" i="1" dirty="0">
                <a:latin typeface="Monotype Corsiva" pitchFamily="66" charset="0"/>
              </a:rPr>
              <a:t/>
            </a:r>
            <a:br>
              <a:rPr lang="ru-RU" sz="1500" i="1" dirty="0">
                <a:latin typeface="Monotype Corsiva" pitchFamily="66" charset="0"/>
              </a:rPr>
            </a:br>
            <a:r>
              <a:rPr lang="ru-RU" sz="1500" i="1" dirty="0">
                <a:latin typeface="Monotype Corsiva" pitchFamily="66" charset="0"/>
              </a:rPr>
              <a:t>Компьютерная верстка: </a:t>
            </a:r>
            <a:r>
              <a:rPr lang="ru-RU" sz="1500" i="1" dirty="0" smtClean="0">
                <a:latin typeface="Monotype Corsiva" pitchFamily="66" charset="0"/>
              </a:rPr>
              <a:t>М.А.Парамонова</a:t>
            </a:r>
            <a:r>
              <a:rPr lang="ru-RU" sz="1500" i="1" dirty="0">
                <a:latin typeface="Monotype Corsiva" pitchFamily="66" charset="0"/>
              </a:rPr>
              <a:t/>
            </a:r>
            <a:br>
              <a:rPr lang="ru-RU" sz="1500" i="1" dirty="0">
                <a:latin typeface="Monotype Corsiva" pitchFamily="66" charset="0"/>
              </a:rPr>
            </a:br>
            <a:r>
              <a:rPr lang="ru-RU" sz="1500" i="1" dirty="0">
                <a:latin typeface="Monotype Corsiva" pitchFamily="66" charset="0"/>
              </a:rPr>
              <a:t>Технические редакторы: </a:t>
            </a:r>
            <a:r>
              <a:rPr lang="ru-RU" sz="1500" i="1" dirty="0" smtClean="0">
                <a:latin typeface="Monotype Corsiva" pitchFamily="66" charset="0"/>
              </a:rPr>
              <a:t>М.А.Парамонова, Н.В. Тупикова</a:t>
            </a:r>
            <a:endParaRPr lang="ru-RU" sz="1500" i="1" dirty="0">
              <a:latin typeface="Monotype Corsiva" pitchFamily="66" charset="0"/>
            </a:endParaRPr>
          </a:p>
          <a:p>
            <a:r>
              <a:rPr lang="ru-RU" sz="1500" i="1" dirty="0">
                <a:latin typeface="Monotype Corsiva" pitchFamily="66" charset="0"/>
              </a:rPr>
              <a:t> </a:t>
            </a:r>
          </a:p>
          <a:p>
            <a:r>
              <a:rPr lang="ru-RU" sz="1500" i="1" dirty="0" smtClean="0">
                <a:latin typeface="Monotype Corsiva" pitchFamily="66" charset="0"/>
              </a:rPr>
              <a:t>152030, Ярославская область</a:t>
            </a:r>
            <a:r>
              <a:rPr lang="en-US" sz="1500" i="1" dirty="0" smtClean="0">
                <a:latin typeface="Monotype Corsiva" pitchFamily="66" charset="0"/>
              </a:rPr>
              <a:t>,</a:t>
            </a:r>
            <a:r>
              <a:rPr lang="ru-RU" sz="1500" i="1" dirty="0" smtClean="0">
                <a:latin typeface="Monotype Corsiva" pitchFamily="66" charset="0"/>
              </a:rPr>
              <a:t> Переславский район</a:t>
            </a:r>
            <a:r>
              <a:rPr lang="en-US" sz="1500" i="1" dirty="0" smtClean="0">
                <a:latin typeface="Monotype Corsiva" pitchFamily="66" charset="0"/>
              </a:rPr>
              <a:t>, </a:t>
            </a:r>
            <a:r>
              <a:rPr lang="ru-RU" sz="1500" i="1" dirty="0" smtClean="0">
                <a:latin typeface="Monotype Corsiva" pitchFamily="66" charset="0"/>
              </a:rPr>
              <a:t>с. Нагорье, </a:t>
            </a:r>
            <a:r>
              <a:rPr lang="ru-RU" sz="1500" i="1" dirty="0">
                <a:latin typeface="Monotype Corsiva" pitchFamily="66" charset="0"/>
              </a:rPr>
              <a:t>ул. </a:t>
            </a:r>
            <a:r>
              <a:rPr lang="ru-RU" sz="1500" i="1" dirty="0" smtClean="0">
                <a:latin typeface="Monotype Corsiva" pitchFamily="66" charset="0"/>
              </a:rPr>
              <a:t>Запрудная, </a:t>
            </a:r>
            <a:r>
              <a:rPr lang="ru-RU" sz="1500" i="1" dirty="0">
                <a:latin typeface="Monotype Corsiva" pitchFamily="66" charset="0"/>
              </a:rPr>
              <a:t>д. </a:t>
            </a:r>
            <a:r>
              <a:rPr lang="ru-RU" sz="1500" i="1" dirty="0" smtClean="0">
                <a:latin typeface="Monotype Corsiva" pitchFamily="66" charset="0"/>
              </a:rPr>
              <a:t>2 «Б»</a:t>
            </a:r>
            <a:endParaRPr lang="ru-RU" sz="1500" i="1" dirty="0">
              <a:latin typeface="Monotype Corsiva" pitchFamily="66" charset="0"/>
            </a:endParaRPr>
          </a:p>
          <a:p>
            <a:r>
              <a:rPr lang="ru-RU" sz="1500" i="1" dirty="0">
                <a:latin typeface="Monotype Corsiva" pitchFamily="66" charset="0"/>
              </a:rPr>
              <a:t>Тел</a:t>
            </a:r>
            <a:r>
              <a:rPr lang="en-US" sz="1500" i="1" dirty="0">
                <a:latin typeface="Monotype Corsiva" pitchFamily="66" charset="0"/>
              </a:rPr>
              <a:t>.: </a:t>
            </a:r>
            <a:r>
              <a:rPr lang="ru-RU" sz="1500" i="1" dirty="0" smtClean="0">
                <a:latin typeface="Monotype Corsiva" pitchFamily="66" charset="0"/>
              </a:rPr>
              <a:t>8-906-525-56-31</a:t>
            </a:r>
            <a:endParaRPr lang="ru-RU" sz="1500" i="1" dirty="0">
              <a:latin typeface="Monotype Corsiva" pitchFamily="66" charset="0"/>
            </a:endParaRPr>
          </a:p>
          <a:p>
            <a:r>
              <a:rPr lang="ru-RU" sz="1500" i="1" dirty="0">
                <a:latin typeface="Monotype Corsiva" pitchFamily="66" charset="0"/>
              </a:rPr>
              <a:t> </a:t>
            </a:r>
          </a:p>
          <a:p>
            <a:r>
              <a:rPr lang="en-US" sz="1500" i="1" dirty="0">
                <a:latin typeface="Monotype Corsiva" pitchFamily="66" charset="0"/>
              </a:rPr>
              <a:t>E-mail: zdt.nagorie@yarregion.ru</a:t>
            </a:r>
            <a:endParaRPr lang="ru-RU" sz="1500" i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8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7385"/>
            <a:ext cx="9144000" cy="6857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60648"/>
            <a:ext cx="8496944" cy="63367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СТРУКТУРА УПРАВЛЕНИЯ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ОБРАЗОВАТЕЛЬНОЙ ОРГАНИЗАЦИЕЙ</a:t>
            </a:r>
          </a:p>
          <a:p>
            <a:pPr algn="just"/>
            <a:r>
              <a:rPr lang="ru-RU" sz="1800" b="1" i="1" dirty="0">
                <a:latin typeface="Monotype Corsiva" panose="03010101010201010101" pitchFamily="66" charset="0"/>
              </a:rPr>
              <a:t>Управление учреждением осуществляется</a:t>
            </a:r>
            <a:r>
              <a:rPr lang="ru-RU" sz="1800" dirty="0">
                <a:latin typeface="Monotype Corsiva" panose="03010101010201010101" pitchFamily="66" charset="0"/>
              </a:rPr>
              <a:t> на основе законодательства, действующего на территории Российской Федерации, Устава, Правил внутреннего трудового распорядка.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endParaRPr lang="ru-RU" sz="2800" dirty="0">
              <a:latin typeface="Monotype Corsiva" panose="03010101010201010101" pitchFamily="66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4608512" cy="444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2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04664"/>
            <a:ext cx="8856984" cy="60486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300" b="1" dirty="0" smtClean="0">
                <a:latin typeface="Monotype Corsiva" panose="03010101010201010101" pitchFamily="66" charset="0"/>
              </a:rPr>
              <a:t>      Целью</a:t>
            </a:r>
            <a:r>
              <a:rPr lang="ru-RU" sz="2300" dirty="0" smtClean="0">
                <a:latin typeface="Monotype Corsiva" panose="03010101010201010101" pitchFamily="66" charset="0"/>
              </a:rPr>
              <a:t> </a:t>
            </a:r>
            <a:r>
              <a:rPr lang="ru-RU" sz="2300" dirty="0">
                <a:latin typeface="Monotype Corsiva" panose="03010101010201010101" pitchFamily="66" charset="0"/>
              </a:rPr>
              <a:t>деятельности Учреждения является образовательная деятельность по дополнительным общеобразовательным программам для детей в возрасте от 5 до 18 лет. Дополнительное образование детей направлено на формирование и развитие творческих способностей детей, удовлетворение их индивидуальных потребностей в интеллектуальном, нравственном и физическом совершенствовании, формирование культуры здорового и безопасного образа жизни, укрепление здоровья, организация их свободного времени. </a:t>
            </a:r>
            <a:endParaRPr lang="ru-RU" sz="2300" dirty="0" smtClean="0">
              <a:latin typeface="Monotype Corsiva" panose="03010101010201010101" pitchFamily="66" charset="0"/>
            </a:endParaRPr>
          </a:p>
          <a:p>
            <a:pPr algn="just"/>
            <a:r>
              <a:rPr lang="ru-RU" sz="2300" b="1" i="1" dirty="0">
                <a:latin typeface="Monotype Corsiva" panose="03010101010201010101" pitchFamily="66" charset="0"/>
              </a:rPr>
              <a:t>Задачи и направления в  </a:t>
            </a:r>
            <a:r>
              <a:rPr lang="ru-RU" sz="2300" b="1" i="1" dirty="0" smtClean="0">
                <a:latin typeface="Monotype Corsiva" panose="03010101010201010101" pitchFamily="66" charset="0"/>
              </a:rPr>
              <a:t>2022 </a:t>
            </a:r>
            <a:r>
              <a:rPr lang="ru-RU" sz="2300" b="1" i="1" dirty="0">
                <a:latin typeface="Monotype Corsiva" panose="03010101010201010101" pitchFamily="66" charset="0"/>
              </a:rPr>
              <a:t>году</a:t>
            </a:r>
            <a:endParaRPr lang="ru-RU" sz="2300" dirty="0">
              <a:latin typeface="Monotype Corsiva" panose="03010101010201010101" pitchFamily="66" charset="0"/>
            </a:endParaRPr>
          </a:p>
          <a:p>
            <a:pPr lvl="0" algn="just"/>
            <a:r>
              <a:rPr lang="ru-RU" sz="2300" dirty="0" smtClean="0">
                <a:latin typeface="Monotype Corsiva" panose="03010101010201010101" pitchFamily="66" charset="0"/>
              </a:rPr>
              <a:t>-        формирование </a:t>
            </a:r>
            <a:r>
              <a:rPr lang="ru-RU" sz="2300" dirty="0">
                <a:latin typeface="Monotype Corsiva" panose="03010101010201010101" pitchFamily="66" charset="0"/>
              </a:rPr>
              <a:t>и развитие творческих способностей обучающихся;</a:t>
            </a:r>
          </a:p>
          <a:p>
            <a:pPr lvl="0" algn="just"/>
            <a:r>
              <a:rPr lang="ru-RU" sz="2300" dirty="0" smtClean="0">
                <a:latin typeface="Monotype Corsiva" panose="03010101010201010101" pitchFamily="66" charset="0"/>
              </a:rPr>
              <a:t>-      удовлетворение </a:t>
            </a:r>
            <a:r>
              <a:rPr lang="ru-RU" sz="2300" dirty="0">
                <a:latin typeface="Monotype Corsiva" panose="03010101010201010101" pitchFamily="66" charset="0"/>
              </a:rPr>
              <a:t>индивидуальных потребностей обучающихся в  занятиях физической культурой и спортом;</a:t>
            </a:r>
          </a:p>
          <a:p>
            <a:pPr lvl="0" algn="just"/>
            <a:r>
              <a:rPr lang="ru-RU" sz="2300" dirty="0" smtClean="0">
                <a:latin typeface="Monotype Corsiva" panose="03010101010201010101" pitchFamily="66" charset="0"/>
              </a:rPr>
              <a:t>-   формирование </a:t>
            </a:r>
            <a:r>
              <a:rPr lang="ru-RU" sz="2300" dirty="0">
                <a:latin typeface="Monotype Corsiva" panose="03010101010201010101" pitchFamily="66" charset="0"/>
              </a:rPr>
              <a:t>культуры здорового и безопасного образа жизни, укрепление здоровья обучающихся;</a:t>
            </a:r>
          </a:p>
          <a:p>
            <a:pPr lvl="0" algn="just"/>
            <a:r>
              <a:rPr lang="ru-RU" sz="2300" dirty="0" smtClean="0">
                <a:latin typeface="Monotype Corsiva" panose="03010101010201010101" pitchFamily="66" charset="0"/>
              </a:rPr>
              <a:t>-  обеспечение </a:t>
            </a:r>
            <a:r>
              <a:rPr lang="ru-RU" sz="2300" dirty="0">
                <a:latin typeface="Monotype Corsiva" panose="03010101010201010101" pitchFamily="66" charset="0"/>
              </a:rPr>
              <a:t>духовно-нравственного, гражданско-патриотического, трудового воспитания обучающихся;</a:t>
            </a:r>
          </a:p>
          <a:p>
            <a:pPr lvl="0" algn="just"/>
            <a:r>
              <a:rPr lang="ru-RU" sz="2300" dirty="0" smtClean="0">
                <a:latin typeface="Monotype Corsiva" panose="03010101010201010101" pitchFamily="66" charset="0"/>
              </a:rPr>
              <a:t>-   выявление</a:t>
            </a:r>
            <a:r>
              <a:rPr lang="ru-RU" sz="2300" dirty="0">
                <a:latin typeface="Monotype Corsiva" panose="03010101010201010101" pitchFamily="66" charset="0"/>
              </a:rPr>
              <a:t>, развитие и поддержку талантливых обучающихся, а также лиц, проявивших </a:t>
            </a:r>
            <a:r>
              <a:rPr lang="ru-RU" sz="2300" dirty="0" smtClean="0">
                <a:latin typeface="Monotype Corsiva" panose="03010101010201010101" pitchFamily="66" charset="0"/>
              </a:rPr>
              <a:t>выдающиеся </a:t>
            </a:r>
            <a:r>
              <a:rPr lang="ru-RU" sz="2300" dirty="0">
                <a:latin typeface="Monotype Corsiva" panose="03010101010201010101" pitchFamily="66" charset="0"/>
              </a:rPr>
              <a:t>способности;</a:t>
            </a:r>
          </a:p>
          <a:p>
            <a:pPr lvl="0" algn="just"/>
            <a:r>
              <a:rPr lang="ru-RU" sz="2300" dirty="0" smtClean="0">
                <a:latin typeface="Monotype Corsiva" panose="03010101010201010101" pitchFamily="66" charset="0"/>
              </a:rPr>
              <a:t>-      создание </a:t>
            </a:r>
            <a:r>
              <a:rPr lang="ru-RU" sz="2300" dirty="0">
                <a:latin typeface="Monotype Corsiva" panose="03010101010201010101" pitchFamily="66" charset="0"/>
              </a:rPr>
              <a:t>и обеспечение необходимых условий для личностного развития обучающихся;</a:t>
            </a:r>
          </a:p>
          <a:p>
            <a:pPr lvl="0" algn="just"/>
            <a:r>
              <a:rPr lang="ru-RU" sz="2300" dirty="0" smtClean="0">
                <a:latin typeface="Monotype Corsiva" panose="03010101010201010101" pitchFamily="66" charset="0"/>
              </a:rPr>
              <a:t>-     социализацию </a:t>
            </a:r>
            <a:r>
              <a:rPr lang="ru-RU" sz="2300" dirty="0">
                <a:latin typeface="Monotype Corsiva" panose="03010101010201010101" pitchFamily="66" charset="0"/>
              </a:rPr>
              <a:t>и адаптацию обучающихся к жизни в обществе;</a:t>
            </a:r>
          </a:p>
          <a:p>
            <a:pPr lvl="0" algn="just"/>
            <a:r>
              <a:rPr lang="ru-RU" sz="2300" dirty="0" smtClean="0">
                <a:latin typeface="Monotype Corsiva" panose="03010101010201010101" pitchFamily="66" charset="0"/>
              </a:rPr>
              <a:t>-     формирование </a:t>
            </a:r>
            <a:r>
              <a:rPr lang="ru-RU" sz="2300" dirty="0">
                <a:latin typeface="Monotype Corsiva" panose="03010101010201010101" pitchFamily="66" charset="0"/>
              </a:rPr>
              <a:t>общей культуры;</a:t>
            </a:r>
          </a:p>
          <a:p>
            <a:pPr lvl="0" algn="just"/>
            <a:r>
              <a:rPr lang="ru-RU" sz="2300" dirty="0" smtClean="0">
                <a:latin typeface="Monotype Corsiva" panose="03010101010201010101" pitchFamily="66" charset="0"/>
              </a:rPr>
              <a:t>- удовлетворение </a:t>
            </a:r>
            <a:r>
              <a:rPr lang="ru-RU" sz="2300" dirty="0">
                <a:latin typeface="Monotype Corsiva" panose="03010101010201010101" pitchFamily="66" charset="0"/>
              </a:rPr>
              <a:t>иных образовательных потребностей и интересов обучающихся, не противоречащих законодательству Российской Федерации.</a:t>
            </a:r>
          </a:p>
          <a:p>
            <a:pPr algn="just"/>
            <a:endParaRPr lang="ru-RU" sz="2000" dirty="0" smtClean="0">
              <a:latin typeface="Monotype Corsiva" panose="03010101010201010101" pitchFamily="66" charset="0"/>
            </a:endParaRPr>
          </a:p>
          <a:p>
            <a:pPr algn="ctr"/>
            <a:endParaRPr lang="ru-RU" sz="2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512" y="0"/>
            <a:ext cx="9180512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pPr algn="ctr"/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Числовые характеристики</a:t>
            </a:r>
          </a:p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lvl="0" algn="ctr"/>
            <a:r>
              <a:rPr lang="ru-RU" sz="1800" i="1" dirty="0">
                <a:latin typeface="Monotype Corsiva" panose="03010101010201010101" pitchFamily="66" charset="0"/>
              </a:rPr>
              <a:t>Обучающихся за </a:t>
            </a:r>
            <a:r>
              <a:rPr lang="ru-RU" sz="1800" i="1" dirty="0" smtClean="0">
                <a:latin typeface="Monotype Corsiva" panose="03010101010201010101" pitchFamily="66" charset="0"/>
              </a:rPr>
              <a:t>2022 </a:t>
            </a:r>
            <a:r>
              <a:rPr lang="ru-RU" sz="1800" i="1" dirty="0">
                <a:latin typeface="Monotype Corsiva" panose="03010101010201010101" pitchFamily="66" charset="0"/>
              </a:rPr>
              <a:t>год, всего – </a:t>
            </a:r>
            <a:r>
              <a:rPr lang="ru-RU" sz="1800" i="1" dirty="0" smtClean="0">
                <a:latin typeface="Monotype Corsiva" panose="03010101010201010101" pitchFamily="66" charset="0"/>
              </a:rPr>
              <a:t>508 </a:t>
            </a:r>
            <a:r>
              <a:rPr lang="ru-RU" sz="1800" i="1" dirty="0">
                <a:latin typeface="Monotype Corsiva" panose="03010101010201010101" pitchFamily="66" charset="0"/>
              </a:rPr>
              <a:t>человек</a:t>
            </a:r>
          </a:p>
          <a:p>
            <a:pPr algn="ctr"/>
            <a:r>
              <a:rPr lang="ru-RU" sz="1800" i="1" dirty="0">
                <a:latin typeface="Monotype Corsiva" panose="03010101010201010101" pitchFamily="66" charset="0"/>
              </a:rPr>
              <a:t>из них:  девочки - </a:t>
            </a:r>
            <a:r>
              <a:rPr lang="ru-RU" sz="1800" i="1" dirty="0" smtClean="0">
                <a:latin typeface="Monotype Corsiva" panose="03010101010201010101" pitchFamily="66" charset="0"/>
              </a:rPr>
              <a:t>262 </a:t>
            </a:r>
            <a:r>
              <a:rPr lang="ru-RU" sz="1800" i="1" dirty="0">
                <a:latin typeface="Monotype Corsiva" panose="03010101010201010101" pitchFamily="66" charset="0"/>
              </a:rPr>
              <a:t>человека, мальчики – </a:t>
            </a:r>
            <a:r>
              <a:rPr lang="ru-RU" sz="1800" i="1" dirty="0" smtClean="0">
                <a:latin typeface="Monotype Corsiva" panose="03010101010201010101" pitchFamily="66" charset="0"/>
              </a:rPr>
              <a:t>246 </a:t>
            </a:r>
            <a:r>
              <a:rPr lang="ru-RU" sz="1800" i="1" dirty="0">
                <a:latin typeface="Monotype Corsiva" panose="03010101010201010101" pitchFamily="66" charset="0"/>
              </a:rPr>
              <a:t>человек</a:t>
            </a:r>
          </a:p>
          <a:p>
            <a:pPr algn="ctr"/>
            <a:endParaRPr lang="ru-RU" sz="1800" dirty="0">
              <a:latin typeface="Monotype Corsiva" panose="03010101010201010101" pitchFamily="66" charset="0"/>
            </a:endParaRPr>
          </a:p>
          <a:p>
            <a:pPr lvl="0" algn="ctr"/>
            <a:r>
              <a:rPr lang="ru-RU" sz="1800" i="1" dirty="0">
                <a:latin typeface="Monotype Corsiva" panose="03010101010201010101" pitchFamily="66" charset="0"/>
              </a:rPr>
              <a:t> по сертификатам учета (муниципальному заданию)  – </a:t>
            </a:r>
            <a:r>
              <a:rPr lang="ru-RU" sz="1800" i="1" dirty="0" smtClean="0">
                <a:latin typeface="Monotype Corsiva" panose="03010101010201010101" pitchFamily="66" charset="0"/>
              </a:rPr>
              <a:t>355 </a:t>
            </a:r>
            <a:r>
              <a:rPr lang="ru-RU" sz="1800" i="1" dirty="0">
                <a:latin typeface="Monotype Corsiva" panose="03010101010201010101" pitchFamily="66" charset="0"/>
              </a:rPr>
              <a:t>человек, </a:t>
            </a:r>
          </a:p>
          <a:p>
            <a:pPr lvl="0" algn="ctr"/>
            <a:r>
              <a:rPr lang="ru-RU" sz="1800" i="1" dirty="0">
                <a:latin typeface="Monotype Corsiva" panose="03010101010201010101" pitchFamily="66" charset="0"/>
              </a:rPr>
              <a:t>по сертификатам  ПФ (внебюджету)– </a:t>
            </a:r>
            <a:r>
              <a:rPr lang="ru-RU" sz="1800" i="1" dirty="0" smtClean="0">
                <a:latin typeface="Monotype Corsiva" panose="03010101010201010101" pitchFamily="66" charset="0"/>
              </a:rPr>
              <a:t>153  человека</a:t>
            </a:r>
            <a:endParaRPr lang="ru-RU" sz="1800" i="1" dirty="0">
              <a:latin typeface="Monotype Corsiva" panose="03010101010201010101" pitchFamily="66" charset="0"/>
            </a:endParaRPr>
          </a:p>
          <a:p>
            <a:pPr lvl="0" algn="ctr"/>
            <a:endParaRPr lang="ru-RU" sz="1800" i="1" dirty="0">
              <a:latin typeface="Monotype Corsiva" panose="03010101010201010101" pitchFamily="66" charset="0"/>
            </a:endParaRPr>
          </a:p>
          <a:p>
            <a:pPr algn="just"/>
            <a:r>
              <a:rPr lang="ru-RU" sz="1800" dirty="0">
                <a:latin typeface="Monotype Corsiva" panose="03010101010201010101" pitchFamily="66" charset="0"/>
              </a:rPr>
              <a:t>В связи с внедрением системы персонифицированного финансирования дополнительного образования (далее - ПФДО) детей на территории городского округа город Переславль –Залесский с 2019 года, МУ ДО Нагорьевский ЦДТ реализует общеобразовательные общеразвивающие программы дополнительного образования по сертификатам учета ( по муниципальному заданию) и сертификатам персонифицированного финансирования (далее – сертификатам ПФ) (по внебюджету) детей.</a:t>
            </a:r>
          </a:p>
          <a:p>
            <a:pPr lvl="0" algn="ctr"/>
            <a:endParaRPr lang="ru-RU" sz="1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ОСОБЕННОСТИ  ОБРАЗОВАТЕЛЬНОГО ПРОЦЕССА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Monotype Corsiva" panose="03010101010201010101" pitchFamily="66" charset="0"/>
              </a:rPr>
              <a:t>В </a:t>
            </a:r>
            <a:r>
              <a:rPr lang="ru-RU" sz="1800" dirty="0">
                <a:latin typeface="Monotype Corsiva" panose="03010101010201010101" pitchFamily="66" charset="0"/>
              </a:rPr>
              <a:t>учреждении реализуются  дополнительные общеобразовательные общеразвивающие программы. Срок реализации программ, в зависимости от направленностей, составляет от одного до двух лет. Количество обучающихся в объединении, их возрастные категории, а также продолжительность учебных занятий в объединении зависят от направленности дополнительных общеобразовательных программ и определяются локальным нормативным актом организации. Каждый обучающийся имеет право заниматься в нескольких объединениях, менять их. Количество групп комплектуется на добровольной основе, определяется Муниципальным заданием, на основании поданных заявлений родителей (законных  представителей) и условий, созданных для осуществления образовательного процесса, и с учетом санитарных норм. Деятельность обучающихся осуществляется в  одновозрастных и разновозрастных объединениях по интересам (далее –  объединение). Занятия проводятся по группам, индивидуально или всем составом объединения. Их продолжительность, как правило, составляет от одного до трёх академических часов. Образовательная деятельность осуществляется на русском  языке.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Monotype Corsiva" panose="03010101010201010101" pitchFamily="66" charset="0"/>
              </a:rPr>
              <a:t>Освоение </a:t>
            </a:r>
            <a:r>
              <a:rPr lang="ru-RU" sz="1800" dirty="0">
                <a:latin typeface="Monotype Corsiva" panose="03010101010201010101" pitchFamily="66" charset="0"/>
              </a:rPr>
              <a:t>образовательных программ завершается итоговой аттестацией обучающихся.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Monotype Corsiva" panose="03010101010201010101" pitchFamily="66" charset="0"/>
              </a:rPr>
              <a:t> Зачисление</a:t>
            </a:r>
            <a:r>
              <a:rPr lang="ru-RU" sz="1800" dirty="0">
                <a:latin typeface="Monotype Corsiva" panose="03010101010201010101" pitchFamily="66" charset="0"/>
              </a:rPr>
              <a:t>, перевод и отчисление обучающихся  осуществляется приказом директора.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Monotype Corsiva" panose="03010101010201010101" pitchFamily="66" charset="0"/>
              </a:rPr>
              <a:t>При реализации образовательных программ возможно применение электронного обучения и дистанционных образовательных технологий.</a:t>
            </a:r>
          </a:p>
          <a:p>
            <a:pPr algn="ctr"/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7384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44624"/>
            <a:ext cx="8712968" cy="6768752"/>
          </a:xfrm>
        </p:spPr>
        <p:txBody>
          <a:bodyPr numCol="1">
            <a:noAutofit/>
          </a:bodyPr>
          <a:lstStyle/>
          <a:p>
            <a:pPr algn="ctr"/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Работа объединений МУ ДО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Нагорьевского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ЦДТ в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2022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году осуществлялась по дополнительным  общеобразовательным программам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:</a:t>
            </a:r>
          </a:p>
          <a:p>
            <a:r>
              <a:rPr lang="ru-RU" sz="1600" dirty="0" smtClean="0">
                <a:latin typeface="Monotype Corsiva" panose="03010101010201010101" pitchFamily="66" charset="0"/>
              </a:rPr>
              <a:t>        </a:t>
            </a:r>
            <a:r>
              <a:rPr lang="ru-RU" sz="2000" u="sng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Художественная  направленность:</a:t>
            </a:r>
            <a:r>
              <a:rPr lang="ru-RU" sz="2000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           </a:t>
            </a:r>
            <a:r>
              <a:rPr lang="ru-RU" sz="2000" u="sng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Социально-гуманитарная  </a:t>
            </a:r>
            <a:r>
              <a:rPr lang="ru-RU" sz="2000" u="sng" dirty="0">
                <a:solidFill>
                  <a:srgbClr val="5A2781"/>
                </a:solidFill>
                <a:latin typeface="Monotype Corsiva" panose="03010101010201010101" pitchFamily="66" charset="0"/>
              </a:rPr>
              <a:t>направленность</a:t>
            </a:r>
            <a:r>
              <a:rPr lang="ru-RU" sz="2000" u="sng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Monotype Corsiva" panose="03010101010201010101" pitchFamily="66" charset="0"/>
              </a:rPr>
              <a:t>Радуга </a:t>
            </a:r>
            <a:r>
              <a:rPr lang="ru-RU" sz="1600" dirty="0">
                <a:latin typeface="Monotype Corsiva" panose="03010101010201010101" pitchFamily="66" charset="0"/>
              </a:rPr>
              <a:t>творчества </a:t>
            </a:r>
            <a:r>
              <a:rPr lang="ru-RU" sz="1600" dirty="0" smtClean="0">
                <a:latin typeface="Monotype Corsiva" panose="03010101010201010101" pitchFamily="66" charset="0"/>
              </a:rPr>
              <a:t>                                                                             -     </a:t>
            </a:r>
            <a:r>
              <a:rPr lang="ru-RU" sz="1600" i="1" dirty="0" smtClean="0">
                <a:latin typeface="Monotype Corsiva" panose="03010101010201010101" pitchFamily="66" charset="0"/>
              </a:rPr>
              <a:t>Завтра </a:t>
            </a:r>
            <a:r>
              <a:rPr lang="ru-RU" sz="1600" i="1" dirty="0">
                <a:latin typeface="Monotype Corsiva" panose="03010101010201010101" pitchFamily="66" charset="0"/>
              </a:rPr>
              <a:t>в школу 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Monotype Corsiva" panose="03010101010201010101" pitchFamily="66" charset="0"/>
              </a:rPr>
              <a:t>Оригами                                                                                               -     </a:t>
            </a:r>
            <a:r>
              <a:rPr lang="ru-RU" sz="1600" i="1" dirty="0" smtClean="0">
                <a:latin typeface="Monotype Corsiva" panose="03010101010201010101" pitchFamily="66" charset="0"/>
              </a:rPr>
              <a:t>Лидер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Monotype Corsiva" panose="03010101010201010101" pitchFamily="66" charset="0"/>
              </a:rPr>
              <a:t>Кисть волшебница                                                                              -     </a:t>
            </a:r>
            <a:r>
              <a:rPr lang="ru-RU" sz="1600" i="1" dirty="0" smtClean="0">
                <a:latin typeface="Monotype Corsiva" panose="03010101010201010101" pitchFamily="66" charset="0"/>
              </a:rPr>
              <a:t>Увлекательный английский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Monotype Corsiva" panose="03010101010201010101" pitchFamily="66" charset="0"/>
              </a:rPr>
              <a:t>Рисуем </a:t>
            </a:r>
            <a:r>
              <a:rPr lang="ru-RU" sz="1600" dirty="0">
                <a:latin typeface="Monotype Corsiva" panose="03010101010201010101" pitchFamily="66" charset="0"/>
              </a:rPr>
              <a:t>вместе (адаптированная</a:t>
            </a:r>
            <a:r>
              <a:rPr lang="ru-RU" sz="1600" dirty="0" smtClean="0">
                <a:latin typeface="Monotype Corsiva" panose="03010101010201010101" pitchFamily="66" charset="0"/>
              </a:rPr>
              <a:t>)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smtClean="0">
                <a:latin typeface="Monotype Corsiva" panose="03010101010201010101" pitchFamily="66" charset="0"/>
              </a:rPr>
              <a:t>                                                    -     </a:t>
            </a:r>
            <a:r>
              <a:rPr lang="ru-RU" sz="1600" i="1" dirty="0" smtClean="0">
                <a:latin typeface="Monotype Corsiva" panose="03010101010201010101" pitchFamily="66" charset="0"/>
              </a:rPr>
              <a:t>Мой </a:t>
            </a:r>
            <a:r>
              <a:rPr lang="ru-RU" sz="1600" i="1" dirty="0">
                <a:latin typeface="Monotype Corsiva" panose="03010101010201010101" pitchFamily="66" charset="0"/>
              </a:rPr>
              <a:t>волшебный язык 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 </a:t>
            </a:r>
            <a:r>
              <a:rPr lang="ru-RU" sz="1600" dirty="0" smtClean="0">
                <a:latin typeface="Monotype Corsiva" panose="03010101010201010101" pitchFamily="66" charset="0"/>
              </a:rPr>
              <a:t>Мир шести струн</a:t>
            </a:r>
            <a:r>
              <a:rPr lang="ru-RU" sz="1600" i="1" dirty="0" smtClean="0">
                <a:latin typeface="Monotype Corsiva" panose="03010101010201010101" pitchFamily="66" charset="0"/>
              </a:rPr>
              <a:t>                                                                              -    </a:t>
            </a:r>
            <a:r>
              <a:rPr lang="ru-RU" sz="1600" i="1" dirty="0" err="1" smtClean="0">
                <a:latin typeface="Monotype Corsiva" panose="03010101010201010101" pitchFamily="66" charset="0"/>
              </a:rPr>
              <a:t>Развивайка</a:t>
            </a:r>
            <a:endParaRPr lang="ru-RU" sz="1600" i="1" dirty="0" smtClean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 </a:t>
            </a:r>
            <a:r>
              <a:rPr lang="ru-RU" sz="1600" dirty="0" smtClean="0">
                <a:latin typeface="Monotype Corsiva" panose="03010101010201010101" pitchFamily="66" charset="0"/>
              </a:rPr>
              <a:t>Волшебная кисть</a:t>
            </a:r>
            <a:r>
              <a:rPr lang="ru-RU" sz="1600" i="1" dirty="0" smtClean="0">
                <a:latin typeface="Monotype Corsiva" panose="03010101010201010101" pitchFamily="66" charset="0"/>
              </a:rPr>
              <a:t>                                                                               </a:t>
            </a:r>
            <a:r>
              <a:rPr lang="ru-RU" sz="1600" i="1" dirty="0">
                <a:latin typeface="Monotype Corsiva" panose="03010101010201010101" pitchFamily="66" charset="0"/>
              </a:rPr>
              <a:t>- </a:t>
            </a:r>
            <a:r>
              <a:rPr lang="ru-RU" sz="1600" i="1" dirty="0" smtClean="0">
                <a:latin typeface="Monotype Corsiva" panose="03010101010201010101" pitchFamily="66" charset="0"/>
              </a:rPr>
              <a:t>   Умный </a:t>
            </a:r>
            <a:r>
              <a:rPr lang="ru-RU" sz="1600" i="1" dirty="0">
                <a:latin typeface="Monotype Corsiva" panose="03010101010201010101" pitchFamily="66" charset="0"/>
              </a:rPr>
              <a:t>кошелёк </a:t>
            </a:r>
            <a:endParaRPr lang="ru-RU" sz="1600" i="1" dirty="0" smtClean="0">
              <a:latin typeface="Monotype Corsiva" panose="03010101010201010101" pitchFamily="66" charset="0"/>
            </a:endParaRPr>
          </a:p>
          <a:p>
            <a:r>
              <a:rPr lang="ru-RU" sz="1600" dirty="0" smtClean="0">
                <a:latin typeface="Monotype Corsiva" panose="03010101010201010101" pitchFamily="66" charset="0"/>
              </a:rPr>
              <a:t>-      Палитра природы                                                                              -    </a:t>
            </a:r>
            <a:r>
              <a:rPr lang="ru-RU" sz="1600" i="1" dirty="0" smtClean="0">
                <a:latin typeface="Monotype Corsiva" panose="03010101010201010101" pitchFamily="66" charset="0"/>
              </a:rPr>
              <a:t>Занимательный </a:t>
            </a:r>
            <a:r>
              <a:rPr lang="ru-RU" sz="1600" i="1" dirty="0">
                <a:latin typeface="Monotype Corsiva" panose="03010101010201010101" pitchFamily="66" charset="0"/>
              </a:rPr>
              <a:t>английский</a:t>
            </a:r>
            <a:endParaRPr lang="ru-RU" sz="1600" dirty="0">
              <a:latin typeface="Monotype Corsiva" panose="03010101010201010101" pitchFamily="66" charset="0"/>
            </a:endParaRPr>
          </a:p>
          <a:p>
            <a:r>
              <a:rPr lang="ru-RU" sz="1600" i="1" dirty="0" smtClean="0">
                <a:latin typeface="Monotype Corsiva" panose="03010101010201010101" pitchFamily="66" charset="0"/>
              </a:rPr>
              <a:t>-      </a:t>
            </a:r>
            <a:r>
              <a:rPr lang="ru-RU" sz="1600" dirty="0" smtClean="0">
                <a:latin typeface="Monotype Corsiva" panose="03010101010201010101" pitchFamily="66" charset="0"/>
              </a:rPr>
              <a:t>Пластика                </a:t>
            </a:r>
            <a:r>
              <a:rPr lang="ru-RU" sz="1600" i="1" dirty="0" smtClean="0">
                <a:latin typeface="Monotype Corsiva" panose="03010101010201010101" pitchFamily="66" charset="0"/>
              </a:rPr>
              <a:t>                                                                            </a:t>
            </a:r>
            <a:r>
              <a:rPr lang="ru-RU" sz="1600" dirty="0" smtClean="0">
                <a:latin typeface="Monotype Corsiva" panose="03010101010201010101" pitchFamily="66" charset="0"/>
              </a:rPr>
              <a:t>-    </a:t>
            </a:r>
            <a:r>
              <a:rPr lang="ru-RU" sz="1600" i="1" dirty="0" smtClean="0">
                <a:latin typeface="Monotype Corsiva" panose="03010101010201010101" pitchFamily="66" charset="0"/>
              </a:rPr>
              <a:t>Занимательная </a:t>
            </a:r>
            <a:r>
              <a:rPr lang="ru-RU" sz="1600" i="1" dirty="0">
                <a:latin typeface="Monotype Corsiva" panose="03010101010201010101" pitchFamily="66" charset="0"/>
              </a:rPr>
              <a:t>психология</a:t>
            </a:r>
            <a:endParaRPr lang="ru-RU" sz="1600" i="1" dirty="0" smtClean="0">
              <a:latin typeface="Monotype Corsiva" panose="03010101010201010101" pitchFamily="66" charset="0"/>
            </a:endParaRPr>
          </a:p>
          <a:p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smtClean="0">
                <a:latin typeface="Monotype Corsiva" panose="03010101010201010101" pitchFamily="66" charset="0"/>
              </a:rPr>
              <a:t>-    </a:t>
            </a:r>
            <a:r>
              <a:rPr lang="ru-RU" sz="1600" dirty="0" err="1" smtClean="0">
                <a:latin typeface="Monotype Corsiva" panose="03010101010201010101" pitchFamily="66" charset="0"/>
              </a:rPr>
              <a:t>Талантики</a:t>
            </a:r>
            <a:r>
              <a:rPr lang="ru-RU" sz="1600" dirty="0" smtClean="0">
                <a:latin typeface="Monotype Corsiva" panose="03010101010201010101" pitchFamily="66" charset="0"/>
              </a:rPr>
              <a:t>                                                                                         -    </a:t>
            </a:r>
            <a:r>
              <a:rPr lang="ru-RU" sz="1600" i="1" dirty="0" smtClean="0">
                <a:latin typeface="Monotype Corsiva" panose="03010101010201010101" pitchFamily="66" charset="0"/>
              </a:rPr>
              <a:t>Страна </a:t>
            </a:r>
            <a:r>
              <a:rPr lang="ru-RU" sz="1600" i="1" dirty="0">
                <a:latin typeface="Monotype Corsiva" panose="03010101010201010101" pitchFamily="66" charset="0"/>
              </a:rPr>
              <a:t>Непосед</a:t>
            </a:r>
            <a:endParaRPr lang="ru-RU" sz="1600" dirty="0">
              <a:latin typeface="Monotype Corsiva" panose="03010101010201010101" pitchFamily="66" charset="0"/>
            </a:endParaRPr>
          </a:p>
          <a:p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smtClean="0">
                <a:latin typeface="Monotype Corsiva" panose="03010101010201010101" pitchFamily="66" charset="0"/>
              </a:rPr>
              <a:t>                                                     </a:t>
            </a:r>
            <a:r>
              <a:rPr lang="ru-RU" sz="1600" i="1" dirty="0" smtClean="0">
                <a:latin typeface="Monotype Corsiva" panose="03010101010201010101" pitchFamily="66" charset="0"/>
              </a:rPr>
              <a:t>                                                               -   </a:t>
            </a:r>
            <a:r>
              <a:rPr lang="ru-RU" sz="1600" i="1" dirty="0">
                <a:latin typeface="Monotype Corsiva" panose="03010101010201010101" pitchFamily="66" charset="0"/>
              </a:rPr>
              <a:t>Дорогою Добра</a:t>
            </a:r>
            <a:endParaRPr lang="ru-RU" sz="1600" dirty="0">
              <a:latin typeface="Monotype Corsiva" panose="03010101010201010101" pitchFamily="66" charset="0"/>
            </a:endParaRPr>
          </a:p>
          <a:p>
            <a:r>
              <a:rPr lang="ru-RU" sz="1600" dirty="0" smtClean="0">
                <a:latin typeface="Monotype Corsiva" panose="03010101010201010101" pitchFamily="66" charset="0"/>
              </a:rPr>
              <a:t>                                                                                                                     - </a:t>
            </a:r>
            <a:r>
              <a:rPr lang="ru-RU" sz="1600" i="1" dirty="0" smtClean="0">
                <a:latin typeface="Monotype Corsiva" panose="03010101010201010101" pitchFamily="66" charset="0"/>
              </a:rPr>
              <a:t>  Финансовая грамотность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r>
              <a:rPr lang="ru-RU" sz="1600" dirty="0" smtClean="0">
                <a:latin typeface="Monotype Corsiva" panose="03010101010201010101" pitchFamily="66" charset="0"/>
              </a:rPr>
              <a:t>                                                                                                                     -   Британский клуб  </a:t>
            </a:r>
            <a:r>
              <a:rPr lang="ru-RU" sz="1600" i="1" dirty="0" smtClean="0">
                <a:latin typeface="Monotype Corsiva" panose="03010101010201010101" pitchFamily="66" charset="0"/>
              </a:rPr>
              <a:t>    </a:t>
            </a:r>
          </a:p>
          <a:p>
            <a:r>
              <a:rPr lang="ru-RU" sz="1600" i="1" dirty="0" smtClean="0">
                <a:latin typeface="Monotype Corsiva" panose="03010101010201010101" pitchFamily="66" charset="0"/>
              </a:rPr>
              <a:t>       </a:t>
            </a:r>
            <a:r>
              <a:rPr lang="ru-RU" sz="1600" b="1" i="1" dirty="0" smtClean="0">
                <a:latin typeface="Monotype Corsiva" panose="03010101010201010101" pitchFamily="66" charset="0"/>
              </a:rPr>
              <a:t>                                                                                                             -    </a:t>
            </a:r>
            <a:r>
              <a:rPr lang="ru-RU" sz="1600" dirty="0" smtClean="0">
                <a:latin typeface="Monotype Corsiva" panose="03010101010201010101" pitchFamily="66" charset="0"/>
              </a:rPr>
              <a:t>Нескучные финансы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                                                                                                      -    </a:t>
            </a:r>
            <a:r>
              <a:rPr lang="ru-RU" sz="1600" dirty="0" smtClean="0">
                <a:latin typeface="Monotype Corsiva" panose="03010101010201010101" pitchFamily="66" charset="0"/>
              </a:rPr>
              <a:t>Логика</a:t>
            </a:r>
          </a:p>
          <a:p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smtClean="0">
                <a:latin typeface="Monotype Corsiva" panose="03010101010201010101" pitchFamily="66" charset="0"/>
              </a:rPr>
              <a:t>                                                                                                                    -    Молодёжь 76</a:t>
            </a:r>
          </a:p>
          <a:p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smtClean="0">
                <a:latin typeface="Monotype Corsiva" panose="03010101010201010101" pitchFamily="66" charset="0"/>
              </a:rPr>
              <a:t>                                                                                                                    - По ступенькам финансовой грамотности</a:t>
            </a:r>
          </a:p>
          <a:p>
            <a:r>
              <a:rPr lang="ru-RU" sz="1800" dirty="0" smtClean="0">
                <a:latin typeface="Monotype Corsiva" panose="03010101010201010101" pitchFamily="66" charset="0"/>
              </a:rPr>
              <a:t> 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Всего:  групп- 11                                                                         Всего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:  групп-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22  </a:t>
            </a:r>
            <a:endParaRPr lang="ru-RU" sz="18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             </a:t>
            </a:r>
            <a:r>
              <a:rPr lang="ru-RU" sz="1800" dirty="0">
                <a:latin typeface="Monotype Corsiva" panose="03010101010201010101" pitchFamily="66" charset="0"/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обучающихся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– 143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человек                                                    </a:t>
            </a:r>
            <a:r>
              <a:rPr lang="ru-RU" sz="1800" dirty="0" smtClean="0">
                <a:latin typeface="Monotype Corsiva" panose="03010101010201010101" pitchFamily="66" charset="0"/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обучающихся –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318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человек</a:t>
            </a:r>
          </a:p>
          <a:p>
            <a:endParaRPr lang="ru-RU" sz="1800" dirty="0" smtClean="0">
              <a:latin typeface="Monotype Corsiva" panose="03010101010201010101" pitchFamily="66" charset="0"/>
            </a:endParaRPr>
          </a:p>
          <a:p>
            <a:endParaRPr lang="ru-RU" sz="1800" dirty="0" smtClean="0">
              <a:latin typeface="Monotype Corsiva" panose="03010101010201010101" pitchFamily="66" charset="0"/>
            </a:endParaRPr>
          </a:p>
          <a:p>
            <a:pPr algn="ctr"/>
            <a:endParaRPr lang="ru-RU" sz="1800" dirty="0">
              <a:latin typeface="Monotype Corsiva" panose="03010101010201010101" pitchFamily="66" charset="0"/>
            </a:endParaRPr>
          </a:p>
          <a:p>
            <a:pPr algn="ctr"/>
            <a:endParaRPr lang="ru-RU" sz="1800" dirty="0" smtClean="0">
              <a:latin typeface="Monotype Corsiva" panose="03010101010201010101" pitchFamily="66" charset="0"/>
            </a:endParaRPr>
          </a:p>
          <a:p>
            <a:pPr algn="ctr"/>
            <a:endParaRPr lang="ru-RU" sz="1800" dirty="0">
              <a:latin typeface="Monotype Corsiva" panose="03010101010201010101" pitchFamily="66" charset="0"/>
            </a:endParaRPr>
          </a:p>
          <a:p>
            <a:pPr algn="ctr"/>
            <a:endParaRPr lang="ru-RU" sz="1800" dirty="0" smtClean="0">
              <a:latin typeface="Monotype Corsiva" panose="03010101010201010101" pitchFamily="66" charset="0"/>
            </a:endParaRPr>
          </a:p>
          <a:p>
            <a:pPr algn="ctr"/>
            <a:endParaRPr lang="ru-RU" sz="1800" dirty="0">
              <a:latin typeface="Monotype Corsiva" panose="03010101010201010101" pitchFamily="66" charset="0"/>
            </a:endParaRPr>
          </a:p>
          <a:p>
            <a:pPr algn="ctr"/>
            <a:endParaRPr lang="ru-RU" sz="1800" dirty="0" smtClean="0">
              <a:latin typeface="Monotype Corsiva" panose="03010101010201010101" pitchFamily="66" charset="0"/>
            </a:endParaRPr>
          </a:p>
          <a:p>
            <a:pPr algn="ctr"/>
            <a:endParaRPr lang="ru-RU" sz="1800" dirty="0">
              <a:latin typeface="Monotype Corsiva" panose="03010101010201010101" pitchFamily="66" charset="0"/>
            </a:endParaRPr>
          </a:p>
          <a:p>
            <a:pPr algn="ctr"/>
            <a:endParaRPr lang="ru-RU" sz="1800" dirty="0" smtClean="0">
              <a:latin typeface="Monotype Corsiva" panose="03010101010201010101" pitchFamily="66" charset="0"/>
            </a:endParaRPr>
          </a:p>
          <a:p>
            <a:pPr algn="ctr"/>
            <a:endParaRPr lang="ru-RU" sz="1800" dirty="0">
              <a:latin typeface="Monotype Corsiva" panose="03010101010201010101" pitchFamily="66" charset="0"/>
            </a:endParaRPr>
          </a:p>
          <a:p>
            <a:pPr algn="ctr"/>
            <a:endParaRPr lang="ru-RU" sz="1800" dirty="0" smtClean="0">
              <a:latin typeface="Monotype Corsiva" panose="03010101010201010101" pitchFamily="66" charset="0"/>
            </a:endParaRPr>
          </a:p>
          <a:p>
            <a:pPr algn="ctr"/>
            <a:endParaRPr lang="ru-RU" sz="1800" dirty="0">
              <a:latin typeface="Monotype Corsiva" panose="03010101010201010101" pitchFamily="66" charset="0"/>
            </a:endParaRPr>
          </a:p>
          <a:p>
            <a:pPr algn="ctr"/>
            <a:endParaRPr lang="ru-RU" sz="18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1800" dirty="0" smtClean="0">
                <a:latin typeface="Monotype Corsiva" panose="03010101010201010101" pitchFamily="66" charset="0"/>
              </a:rPr>
              <a:t>  </a:t>
            </a:r>
            <a:endParaRPr lang="ru-RU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359" y="-12855"/>
            <a:ext cx="9144000" cy="6857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8784976" cy="6480720"/>
          </a:xfrm>
        </p:spPr>
        <p:txBody>
          <a:bodyPr numCol="2">
            <a:normAutofit fontScale="92500" lnSpcReduction="10000"/>
          </a:bodyPr>
          <a:lstStyle/>
          <a:p>
            <a:r>
              <a:rPr lang="ru-RU" sz="2000" u="sng" dirty="0">
                <a:solidFill>
                  <a:srgbClr val="5A2781"/>
                </a:solidFill>
                <a:latin typeface="Monotype Corsiva" panose="03010101010201010101" pitchFamily="66" charset="0"/>
              </a:rPr>
              <a:t>Естественнонаучная направленность</a:t>
            </a:r>
            <a:r>
              <a:rPr lang="ru-RU" sz="2000" u="sng" dirty="0" smtClean="0">
                <a:solidFill>
                  <a:srgbClr val="5A2781"/>
                </a:solidFill>
                <a:latin typeface="Monotype Corsiva" panose="03010101010201010101" pitchFamily="66" charset="0"/>
              </a:rPr>
              <a:t>:</a:t>
            </a:r>
          </a:p>
          <a:p>
            <a:endParaRPr lang="ru-RU" sz="2000" u="sng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Monotype Corsiva" panose="03010101010201010101" pitchFamily="66" charset="0"/>
              </a:rPr>
              <a:t>Экология </a:t>
            </a:r>
            <a:r>
              <a:rPr lang="ru-RU" sz="1600" dirty="0">
                <a:latin typeface="Monotype Corsiva" panose="03010101010201010101" pitchFamily="66" charset="0"/>
              </a:rPr>
              <a:t>в нашей жизни (адаптированная)</a:t>
            </a:r>
          </a:p>
          <a:p>
            <a:pPr marL="285750" indent="-285750">
              <a:buFontTx/>
              <a:buChar char="-"/>
            </a:pPr>
            <a:r>
              <a:rPr lang="ru-RU" sz="1600" dirty="0" err="1">
                <a:latin typeface="Monotype Corsiva" panose="03010101010201010101" pitchFamily="66" charset="0"/>
              </a:rPr>
              <a:t>Эндоэкология</a:t>
            </a:r>
            <a:r>
              <a:rPr lang="ru-RU" sz="1600" dirty="0">
                <a:latin typeface="Monotype Corsiva" panose="03010101010201010101" pitchFamily="66" charset="0"/>
              </a:rPr>
              <a:t> здоровья (адаптированная</a:t>
            </a:r>
            <a:r>
              <a:rPr lang="ru-RU" sz="1600" dirty="0" smtClean="0">
                <a:latin typeface="Monotype Corsiva" panose="03010101010201010101" pitchFamily="66" charset="0"/>
              </a:rPr>
              <a:t>)                           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Monotype Corsiva" panose="03010101010201010101" pitchFamily="66" charset="0"/>
              </a:rPr>
              <a:t>Ю</a:t>
            </a:r>
            <a:r>
              <a:rPr lang="ru-RU" sz="1600" i="1" dirty="0" smtClean="0">
                <a:latin typeface="Monotype Corsiva" panose="03010101010201010101" pitchFamily="66" charset="0"/>
              </a:rPr>
              <a:t>ный </a:t>
            </a:r>
            <a:r>
              <a:rPr lang="ru-RU" sz="1600" i="1" dirty="0">
                <a:latin typeface="Monotype Corsiva" panose="03010101010201010101" pitchFamily="66" charset="0"/>
              </a:rPr>
              <a:t>биохимик  </a:t>
            </a:r>
            <a:r>
              <a:rPr lang="ru-RU" sz="1600" dirty="0">
                <a:latin typeface="Monotype Corsiva" panose="03010101010201010101" pitchFamily="66" charset="0"/>
              </a:rPr>
              <a:t>(адаптированная)</a:t>
            </a: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За страницами учебника математики</a:t>
            </a:r>
            <a:r>
              <a:rPr lang="ru-RU" sz="1600" dirty="0" smtClean="0">
                <a:latin typeface="Monotype Corsiva" panose="03010101010201010101" pitchFamily="66" charset="0"/>
              </a:rPr>
              <a:t> 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Monotype Corsiva" panose="03010101010201010101" pitchFamily="66" charset="0"/>
              </a:rPr>
              <a:t>Глобальная экология    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latin typeface="Monotype Corsiva" panose="03010101010201010101" pitchFamily="66" charset="0"/>
              </a:rPr>
              <a:t>Юный эколог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Monotype Corsiva" panose="03010101010201010101" pitchFamily="66" charset="0"/>
              </a:rPr>
              <a:t>Весёлая математика     </a:t>
            </a:r>
          </a:p>
          <a:p>
            <a:endParaRPr lang="ru-RU" sz="2000" dirty="0">
              <a:latin typeface="Monotype Corsiva" panose="03010101010201010101" pitchFamily="66" charset="0"/>
            </a:endParaRPr>
          </a:p>
          <a:p>
            <a:endParaRPr lang="ru-RU" sz="1800" u="sng" dirty="0" smtClean="0">
              <a:latin typeface="Monotype Corsiva" panose="03010101010201010101" pitchFamily="66" charset="0"/>
            </a:endParaRPr>
          </a:p>
          <a:p>
            <a:endParaRPr lang="ru-RU" sz="1800" u="sng" dirty="0">
              <a:latin typeface="Monotype Corsiva" panose="03010101010201010101" pitchFamily="66" charset="0"/>
            </a:endParaRPr>
          </a:p>
          <a:p>
            <a:endParaRPr lang="ru-RU" sz="1800" u="sng" dirty="0" smtClean="0">
              <a:latin typeface="Monotype Corsiva" panose="03010101010201010101" pitchFamily="66" charset="0"/>
            </a:endParaRPr>
          </a:p>
          <a:p>
            <a:endParaRPr lang="ru-RU" sz="1800" u="sng" dirty="0" smtClean="0">
              <a:latin typeface="Monotype Corsiva" panose="03010101010201010101" pitchFamily="66" charset="0"/>
            </a:endParaRPr>
          </a:p>
          <a:p>
            <a:endParaRPr lang="ru-RU" sz="1800" u="sng" dirty="0" smtClean="0">
              <a:latin typeface="Monotype Corsiva" panose="03010101010201010101" pitchFamily="66" charset="0"/>
            </a:endParaRPr>
          </a:p>
          <a:p>
            <a:endParaRPr lang="ru-RU" sz="1800" u="sng" dirty="0" smtClean="0">
              <a:latin typeface="Monotype Corsiva" panose="03010101010201010101" pitchFamily="66" charset="0"/>
            </a:endParaRPr>
          </a:p>
          <a:p>
            <a:endParaRPr lang="ru-RU" sz="1800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Всего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: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групп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–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7</a:t>
            </a:r>
            <a:endParaRPr lang="ru-RU" sz="1800" u="sng" dirty="0" smtClean="0"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latin typeface="Monotype Corsiva" panose="03010101010201010101" pitchFamily="66" charset="0"/>
              </a:rPr>
              <a:t>         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обучающихся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103 человек</a:t>
            </a:r>
          </a:p>
          <a:p>
            <a:endParaRPr lang="ru-RU" sz="1800" u="sng" dirty="0" smtClean="0">
              <a:latin typeface="Monotype Corsiva" panose="03010101010201010101" pitchFamily="66" charset="0"/>
            </a:endParaRPr>
          </a:p>
          <a:p>
            <a:endParaRPr lang="ru-RU" sz="1800" u="sng" dirty="0" smtClean="0">
              <a:latin typeface="Monotype Corsiva" panose="03010101010201010101" pitchFamily="66" charset="0"/>
            </a:endParaRPr>
          </a:p>
          <a:p>
            <a:endParaRPr lang="ru-RU" sz="1800" u="sng" dirty="0" smtClean="0">
              <a:latin typeface="Monotype Corsiva" panose="03010101010201010101" pitchFamily="66" charset="0"/>
            </a:endParaRPr>
          </a:p>
          <a:p>
            <a:endParaRPr lang="ru-RU" sz="1800" u="sng" dirty="0" smtClean="0">
              <a:latin typeface="Monotype Corsiva" panose="03010101010201010101" pitchFamily="66" charset="0"/>
            </a:endParaRPr>
          </a:p>
          <a:p>
            <a:r>
              <a:rPr lang="ru-RU" sz="1800" u="sng" dirty="0" smtClean="0">
                <a:solidFill>
                  <a:srgbClr val="552579"/>
                </a:solidFill>
                <a:latin typeface="Monotype Corsiva" panose="03010101010201010101" pitchFamily="66" charset="0"/>
              </a:rPr>
              <a:t>Физкультурно-спортивная </a:t>
            </a:r>
            <a:r>
              <a:rPr lang="ru-RU" sz="1800" u="sng" dirty="0">
                <a:solidFill>
                  <a:srgbClr val="552579"/>
                </a:solidFill>
                <a:latin typeface="Monotype Corsiva" panose="03010101010201010101" pitchFamily="66" charset="0"/>
              </a:rPr>
              <a:t>направленность:</a:t>
            </a:r>
          </a:p>
          <a:p>
            <a:endParaRPr lang="ru-RU" u="sng" dirty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Шашки  </a:t>
            </a:r>
            <a:r>
              <a:rPr lang="ru-RU" sz="1600" dirty="0">
                <a:latin typeface="Monotype Corsiva" panose="03010101010201010101" pitchFamily="66" charset="0"/>
              </a:rPr>
              <a:t>(адаптированная</a:t>
            </a:r>
            <a:r>
              <a:rPr lang="ru-RU" sz="1600" dirty="0" smtClean="0">
                <a:latin typeface="Monotype Corsiva" panose="03010101010201010101" pitchFamily="66" charset="0"/>
              </a:rPr>
              <a:t>)</a:t>
            </a:r>
            <a:endParaRPr lang="ru-RU" sz="1600" i="1" dirty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 </a:t>
            </a:r>
            <a:r>
              <a:rPr lang="ru-RU" sz="1600" i="1" dirty="0">
                <a:latin typeface="Monotype Corsiva" panose="03010101010201010101" pitchFamily="66" charset="0"/>
              </a:rPr>
              <a:t>Настольный теннис</a:t>
            </a:r>
            <a:endParaRPr lang="ru-RU" sz="1600" dirty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ОФП  </a:t>
            </a:r>
            <a:r>
              <a:rPr lang="ru-RU" sz="1600" i="1" dirty="0">
                <a:latin typeface="Monotype Corsiva" panose="03010101010201010101" pitchFamily="66" charset="0"/>
              </a:rPr>
              <a:t>1-4 кл.</a:t>
            </a:r>
            <a:endParaRPr lang="ru-RU" sz="1600" dirty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i="1" dirty="0">
                <a:latin typeface="Monotype Corsiva" panose="03010101010201010101" pitchFamily="66" charset="0"/>
              </a:rPr>
              <a:t>ОФП  5-8 кл.</a:t>
            </a:r>
            <a:endParaRPr lang="ru-RU" sz="1600" dirty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i="1" dirty="0">
                <a:latin typeface="Monotype Corsiva" panose="03010101010201010101" pitchFamily="66" charset="0"/>
              </a:rPr>
              <a:t>ОФП  </a:t>
            </a:r>
            <a:r>
              <a:rPr lang="ru-RU" sz="1600" i="1" dirty="0" smtClean="0">
                <a:latin typeface="Monotype Corsiva" panose="03010101010201010101" pitchFamily="66" charset="0"/>
              </a:rPr>
              <a:t>8-11 </a:t>
            </a:r>
            <a:r>
              <a:rPr lang="ru-RU" sz="1600" i="1" dirty="0">
                <a:latin typeface="Monotype Corsiva" panose="03010101010201010101" pitchFamily="66" charset="0"/>
              </a:rPr>
              <a:t>кл</a:t>
            </a:r>
            <a:r>
              <a:rPr lang="ru-RU" sz="1600" i="1" dirty="0" smtClean="0">
                <a:latin typeface="Monotype Corsiva" panose="03010101010201010101" pitchFamily="66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latin typeface="Monotype Corsiva" panose="03010101010201010101" pitchFamily="66" charset="0"/>
              </a:rPr>
              <a:t>ОФП Спортивный </a:t>
            </a:r>
            <a:r>
              <a:rPr lang="ru-RU" sz="1600" i="1" dirty="0" smtClean="0">
                <a:latin typeface="Monotype Corsiva" panose="03010101010201010101" pitchFamily="66" charset="0"/>
              </a:rPr>
              <a:t>мир</a:t>
            </a: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Волейбол</a:t>
            </a:r>
            <a:endParaRPr lang="ru-RU" sz="1600" dirty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latin typeface="Monotype Corsiva" panose="03010101010201010101" pitchFamily="66" charset="0"/>
              </a:rPr>
              <a:t>Киокусинкай</a:t>
            </a:r>
            <a:r>
              <a:rPr lang="ru-RU" sz="1600" dirty="0" smtClean="0">
                <a:latin typeface="Monotype Corsiva" panose="03010101010201010101" pitchFamily="66" charset="0"/>
              </a:rPr>
              <a:t> каратэ-до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latin typeface="Monotype Corsiva" panose="03010101010201010101" pitchFamily="66" charset="0"/>
              </a:rPr>
              <a:t>Футбол</a:t>
            </a:r>
            <a:endParaRPr lang="ru-RU" sz="1600" dirty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Мини-футбол</a:t>
            </a: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Степ-аэробика</a:t>
            </a: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latin typeface="Monotype Corsiva" panose="03010101010201010101" pitchFamily="66" charset="0"/>
              </a:rPr>
              <a:t>Весёлые ступеньки</a:t>
            </a:r>
          </a:p>
          <a:p>
            <a:endParaRPr lang="ru-RU" sz="1800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endParaRPr lang="ru-RU" sz="1800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endParaRPr lang="ru-RU" sz="18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endParaRPr lang="ru-RU" sz="1800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Всего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: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групп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–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25  </a:t>
            </a: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          обучающихся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–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362 человек</a:t>
            </a:r>
            <a:endParaRPr lang="ru-RU" sz="1800" u="sng" dirty="0">
              <a:latin typeface="Monotype Corsiva" panose="03010101010201010101" pitchFamily="66" charset="0"/>
            </a:endParaRPr>
          </a:p>
          <a:p>
            <a:endParaRPr lang="ru-RU" sz="1800" i="1" dirty="0" smtClean="0">
              <a:latin typeface="Monotype Corsiva" panose="03010101010201010101" pitchFamily="66" charset="0"/>
            </a:endParaRPr>
          </a:p>
          <a:p>
            <a:pPr marL="285750" indent="-285750">
              <a:buFontTx/>
              <a:buChar char="-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266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332656"/>
            <a:ext cx="8424936" cy="6192688"/>
          </a:xfrm>
        </p:spPr>
        <p:txBody>
          <a:bodyPr/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Характеристика системы оценки качества освоения программ дополнительного образования детей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lvl="0" algn="just"/>
            <a:r>
              <a:rPr lang="ru-RU" sz="1800" dirty="0" smtClean="0">
                <a:latin typeface="Monotype Corsiva" panose="03010101010201010101" pitchFamily="66" charset="0"/>
              </a:rPr>
              <a:t>      Итоговая </a:t>
            </a:r>
            <a:r>
              <a:rPr lang="ru-RU" sz="1800" dirty="0">
                <a:latin typeface="Monotype Corsiva" panose="03010101010201010101" pitchFamily="66" charset="0"/>
              </a:rPr>
              <a:t>аттестация обучающихся учреждения  рассматривается педагогом как неотъемлемая часть образовательного процесса, так как позволяет всем его участникам оценить реальную результативность их совместной творческой  деятельности.</a:t>
            </a:r>
          </a:p>
          <a:p>
            <a:pPr lvl="0" algn="just"/>
            <a:r>
              <a:rPr lang="ru-RU" sz="1800" dirty="0">
                <a:latin typeface="Monotype Corsiva" panose="03010101010201010101" pitchFamily="66" charset="0"/>
              </a:rPr>
              <a:t>Итоговая аттестация обучающихся детского объединения  в учреждении  проводится 1-2 раза в учебном году: в первом полугодии – при учебной необходимости и  по желанию педагога, во втором полугодии – обязательно.</a:t>
            </a:r>
          </a:p>
          <a:p>
            <a:pPr lvl="0" algn="just"/>
            <a:r>
              <a:rPr lang="ru-RU" sz="1800" dirty="0">
                <a:latin typeface="Monotype Corsiva" panose="03010101010201010101" pitchFamily="66" charset="0"/>
              </a:rPr>
              <a:t>Сроки проведения итоговой аттестации: в первом полугодии – декабрь, во втором полугодии – апрель, май.</a:t>
            </a:r>
          </a:p>
          <a:p>
            <a:pPr lvl="0" algn="just"/>
            <a:r>
              <a:rPr lang="ru-RU" sz="1800" dirty="0">
                <a:latin typeface="Monotype Corsiva" panose="03010101010201010101" pitchFamily="66" charset="0"/>
              </a:rPr>
              <a:t>Формы проведения итоговой аттестации: итоговое занятие (защита творческих работ и проектов, выставочный просмотр,  соревнование, турнир, сдача нормативов и другие).</a:t>
            </a:r>
          </a:p>
          <a:p>
            <a:pPr lvl="0" algn="just"/>
            <a:r>
              <a:rPr lang="ru-RU" sz="1800" dirty="0">
                <a:latin typeface="Monotype Corsiva" panose="03010101010201010101" pitchFamily="66" charset="0"/>
              </a:rPr>
              <a:t>Программа итоговой аттестации (при любой форме проведения и в любой образовательной области) содержит методику проверки </a:t>
            </a:r>
            <a:r>
              <a:rPr lang="ru-RU" sz="1800" dirty="0" smtClean="0">
                <a:latin typeface="Monotype Corsiva" panose="03010101010201010101" pitchFamily="66" charset="0"/>
              </a:rPr>
              <a:t>теоретических </a:t>
            </a:r>
            <a:r>
              <a:rPr lang="ru-RU" sz="1800" dirty="0">
                <a:latin typeface="Monotype Corsiva" panose="03010101010201010101" pitchFamily="66" charset="0"/>
              </a:rPr>
              <a:t>знаний воспитанников и их практических умений и навыков. Содержание программы итоговой аттестации определяется педагогом на основании содержания образовательной программы и в соответствии с её прогнозируемыми результатами.</a:t>
            </a:r>
          </a:p>
          <a:p>
            <a:pPr lvl="0" algn="just"/>
            <a:r>
              <a:rPr lang="ru-RU" sz="1800" dirty="0">
                <a:latin typeface="Monotype Corsiva" panose="03010101010201010101" pitchFamily="66" charset="0"/>
              </a:rPr>
              <a:t>Результаты итоговой аттестации фиксируются в «Протоколе итоговой аттестации обучающихся объединения», который хранится у администрации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8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2902</Words>
  <Application>Microsoft Office PowerPoint</Application>
  <PresentationFormat>Экран (4:3)</PresentationFormat>
  <Paragraphs>423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zdtna</dc:creator>
  <cp:lastModifiedBy>ЦДТ</cp:lastModifiedBy>
  <cp:revision>118</cp:revision>
  <dcterms:created xsi:type="dcterms:W3CDTF">2022-02-14T08:57:06Z</dcterms:created>
  <dcterms:modified xsi:type="dcterms:W3CDTF">2023-02-28T13:21:35Z</dcterms:modified>
</cp:coreProperties>
</file>